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8" r:id="rId4"/>
    <p:sldId id="258" r:id="rId5"/>
    <p:sldId id="269" r:id="rId6"/>
    <p:sldId id="259" r:id="rId7"/>
    <p:sldId id="260" r:id="rId8"/>
    <p:sldId id="270" r:id="rId9"/>
    <p:sldId id="262" r:id="rId10"/>
    <p:sldId id="263" r:id="rId11"/>
    <p:sldId id="264" r:id="rId12"/>
    <p:sldId id="267" r:id="rId13"/>
    <p:sldId id="265" r:id="rId14"/>
    <p:sldId id="271"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8386" autoAdjust="0"/>
  </p:normalViewPr>
  <p:slideViewPr>
    <p:cSldViewPr snapToGrid="0">
      <p:cViewPr varScale="1">
        <p:scale>
          <a:sx n="45" d="100"/>
          <a:sy n="45" d="100"/>
        </p:scale>
        <p:origin x="14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179EE-28C8-4F23-9D13-149EE6CA6EE2}"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AA0EC07-98F6-4751-932A-0A52B246B376}">
      <dgm:prSet/>
      <dgm:spPr/>
      <dgm:t>
        <a:bodyPr/>
        <a:lstStyle/>
        <a:p>
          <a:r>
            <a:rPr lang="en-GB"/>
            <a:t>appropriate for the age and stage of the target participant group, </a:t>
          </a:r>
          <a:endParaRPr lang="en-US"/>
        </a:p>
      </dgm:t>
    </dgm:pt>
    <dgm:pt modelId="{D441A63F-A8A7-4DB1-A73F-E4C5C2AACD65}" type="parTrans" cxnId="{A714F100-612A-40C6-B568-67255FA9AFB3}">
      <dgm:prSet/>
      <dgm:spPr/>
      <dgm:t>
        <a:bodyPr/>
        <a:lstStyle/>
        <a:p>
          <a:endParaRPr lang="en-US"/>
        </a:p>
      </dgm:t>
    </dgm:pt>
    <dgm:pt modelId="{8BD60C86-EAA5-4950-A99D-7F9431DA693B}" type="sibTrans" cxnId="{A714F100-612A-40C6-B568-67255FA9AFB3}">
      <dgm:prSet/>
      <dgm:spPr/>
      <dgm:t>
        <a:bodyPr/>
        <a:lstStyle/>
        <a:p>
          <a:endParaRPr lang="en-US"/>
        </a:p>
      </dgm:t>
    </dgm:pt>
    <dgm:pt modelId="{E1A094A7-D2CD-4926-8C1F-D7D179F038B5}">
      <dgm:prSet/>
      <dgm:spPr/>
      <dgm:t>
        <a:bodyPr/>
        <a:lstStyle/>
        <a:p>
          <a:r>
            <a:rPr lang="en-GB"/>
            <a:t>proportionate to the numbers of unemployed, </a:t>
          </a:r>
          <a:endParaRPr lang="en-US"/>
        </a:p>
      </dgm:t>
    </dgm:pt>
    <dgm:pt modelId="{5D794490-3694-4687-B2BC-4CF3959B8FC9}" type="parTrans" cxnId="{DD198F13-4C55-4760-9080-0E3C4C0FB111}">
      <dgm:prSet/>
      <dgm:spPr/>
      <dgm:t>
        <a:bodyPr/>
        <a:lstStyle/>
        <a:p>
          <a:endParaRPr lang="en-US"/>
        </a:p>
      </dgm:t>
    </dgm:pt>
    <dgm:pt modelId="{81595168-FACE-44F5-8A6D-A941874BD37E}" type="sibTrans" cxnId="{DD198F13-4C55-4760-9080-0E3C4C0FB111}">
      <dgm:prSet/>
      <dgm:spPr/>
      <dgm:t>
        <a:bodyPr/>
        <a:lstStyle/>
        <a:p>
          <a:endParaRPr lang="en-US"/>
        </a:p>
      </dgm:t>
    </dgm:pt>
    <dgm:pt modelId="{CD505A02-E110-4880-8A39-0F3F883BCD21}">
      <dgm:prSet/>
      <dgm:spPr/>
      <dgm:t>
        <a:bodyPr/>
        <a:lstStyle/>
        <a:p>
          <a:r>
            <a:rPr lang="en-GB"/>
            <a:t>where possible/appropriate delivered locally in facilities that are accessible to all.</a:t>
          </a:r>
          <a:endParaRPr lang="en-US"/>
        </a:p>
      </dgm:t>
    </dgm:pt>
    <dgm:pt modelId="{274D3DFB-7C39-4480-83D7-E39D9EA412D8}" type="parTrans" cxnId="{B8DD9532-B0C2-4C5B-942F-9D005DC0758C}">
      <dgm:prSet/>
      <dgm:spPr/>
      <dgm:t>
        <a:bodyPr/>
        <a:lstStyle/>
        <a:p>
          <a:endParaRPr lang="en-US"/>
        </a:p>
      </dgm:t>
    </dgm:pt>
    <dgm:pt modelId="{0B6B925E-BF32-4BE9-99D6-1DDA6D9688F4}" type="sibTrans" cxnId="{B8DD9532-B0C2-4C5B-942F-9D005DC0758C}">
      <dgm:prSet/>
      <dgm:spPr/>
      <dgm:t>
        <a:bodyPr/>
        <a:lstStyle/>
        <a:p>
          <a:endParaRPr lang="en-US"/>
        </a:p>
      </dgm:t>
    </dgm:pt>
    <dgm:pt modelId="{72C81ECB-F14B-4E5B-B125-E2261158F891}">
      <dgm:prSet/>
      <dgm:spPr/>
      <dgm:t>
        <a:bodyPr/>
        <a:lstStyle/>
        <a:p>
          <a:r>
            <a:rPr lang="en-GB"/>
            <a:t>needed locally and not duplicate existing provision,</a:t>
          </a:r>
          <a:endParaRPr lang="en-US"/>
        </a:p>
      </dgm:t>
    </dgm:pt>
    <dgm:pt modelId="{B10D3FD0-4BD2-4EBF-B623-FFD74F9CD013}" type="parTrans" cxnId="{95E74600-E0C6-4D9E-AAEC-BB9DA82461F9}">
      <dgm:prSet/>
      <dgm:spPr/>
      <dgm:t>
        <a:bodyPr/>
        <a:lstStyle/>
        <a:p>
          <a:endParaRPr lang="en-US"/>
        </a:p>
      </dgm:t>
    </dgm:pt>
    <dgm:pt modelId="{3EE3223E-1C1D-4867-A93B-14566488DCD5}" type="sibTrans" cxnId="{95E74600-E0C6-4D9E-AAEC-BB9DA82461F9}">
      <dgm:prSet/>
      <dgm:spPr/>
      <dgm:t>
        <a:bodyPr/>
        <a:lstStyle/>
        <a:p>
          <a:endParaRPr lang="en-US"/>
        </a:p>
      </dgm:t>
    </dgm:pt>
    <dgm:pt modelId="{6023AE58-D334-41D4-BB19-5E872A246A5A}">
      <dgm:prSet/>
      <dgm:spPr/>
      <dgm:t>
        <a:bodyPr/>
        <a:lstStyle/>
        <a:p>
          <a:r>
            <a:rPr lang="en-GB"/>
            <a:t>in line with current and future labour markets, skills requirements, and job vacancies</a:t>
          </a:r>
          <a:endParaRPr lang="en-US"/>
        </a:p>
      </dgm:t>
    </dgm:pt>
    <dgm:pt modelId="{14B2CB3C-1692-4535-BC95-11CDB4822B2F}" type="parTrans" cxnId="{6F3A7A43-53A6-4976-A0DF-79C03DE99860}">
      <dgm:prSet/>
      <dgm:spPr/>
      <dgm:t>
        <a:bodyPr/>
        <a:lstStyle/>
        <a:p>
          <a:endParaRPr lang="en-US"/>
        </a:p>
      </dgm:t>
    </dgm:pt>
    <dgm:pt modelId="{1E741783-FA5C-4A5F-B92A-E5D59DAD937F}" type="sibTrans" cxnId="{6F3A7A43-53A6-4976-A0DF-79C03DE99860}">
      <dgm:prSet/>
      <dgm:spPr/>
      <dgm:t>
        <a:bodyPr/>
        <a:lstStyle/>
        <a:p>
          <a:endParaRPr lang="en-US"/>
        </a:p>
      </dgm:t>
    </dgm:pt>
    <dgm:pt modelId="{738E37F6-ECA4-48F1-A6CC-22CFE0407660}" type="pres">
      <dgm:prSet presAssocID="{965179EE-28C8-4F23-9D13-149EE6CA6EE2}" presName="linear" presStyleCnt="0">
        <dgm:presLayoutVars>
          <dgm:animLvl val="lvl"/>
          <dgm:resizeHandles val="exact"/>
        </dgm:presLayoutVars>
      </dgm:prSet>
      <dgm:spPr/>
      <dgm:t>
        <a:bodyPr/>
        <a:lstStyle/>
        <a:p>
          <a:endParaRPr lang="en-US"/>
        </a:p>
      </dgm:t>
    </dgm:pt>
    <dgm:pt modelId="{CD2330FF-9857-4B01-B640-20D4CA2641A9}" type="pres">
      <dgm:prSet presAssocID="{4AA0EC07-98F6-4751-932A-0A52B246B376}" presName="parentText" presStyleLbl="node1" presStyleIdx="0" presStyleCnt="5">
        <dgm:presLayoutVars>
          <dgm:chMax val="0"/>
          <dgm:bulletEnabled val="1"/>
        </dgm:presLayoutVars>
      </dgm:prSet>
      <dgm:spPr/>
      <dgm:t>
        <a:bodyPr/>
        <a:lstStyle/>
        <a:p>
          <a:endParaRPr lang="en-US"/>
        </a:p>
      </dgm:t>
    </dgm:pt>
    <dgm:pt modelId="{0199028F-DC52-4AFD-B76B-00F6EB700ABD}" type="pres">
      <dgm:prSet presAssocID="{8BD60C86-EAA5-4950-A99D-7F9431DA693B}" presName="spacer" presStyleCnt="0"/>
      <dgm:spPr/>
    </dgm:pt>
    <dgm:pt modelId="{DD840D9C-CD15-4220-8CA6-8ED35FC0292F}" type="pres">
      <dgm:prSet presAssocID="{E1A094A7-D2CD-4926-8C1F-D7D179F038B5}" presName="parentText" presStyleLbl="node1" presStyleIdx="1" presStyleCnt="5">
        <dgm:presLayoutVars>
          <dgm:chMax val="0"/>
          <dgm:bulletEnabled val="1"/>
        </dgm:presLayoutVars>
      </dgm:prSet>
      <dgm:spPr/>
      <dgm:t>
        <a:bodyPr/>
        <a:lstStyle/>
        <a:p>
          <a:endParaRPr lang="en-US"/>
        </a:p>
      </dgm:t>
    </dgm:pt>
    <dgm:pt modelId="{180B7FFE-5B56-4714-B34D-93A82C3B18D8}" type="pres">
      <dgm:prSet presAssocID="{81595168-FACE-44F5-8A6D-A941874BD37E}" presName="spacer" presStyleCnt="0"/>
      <dgm:spPr/>
    </dgm:pt>
    <dgm:pt modelId="{DEB701A3-4148-4307-B71A-3FDDB02E1098}" type="pres">
      <dgm:prSet presAssocID="{CD505A02-E110-4880-8A39-0F3F883BCD21}" presName="parentText" presStyleLbl="node1" presStyleIdx="2" presStyleCnt="5">
        <dgm:presLayoutVars>
          <dgm:chMax val="0"/>
          <dgm:bulletEnabled val="1"/>
        </dgm:presLayoutVars>
      </dgm:prSet>
      <dgm:spPr/>
      <dgm:t>
        <a:bodyPr/>
        <a:lstStyle/>
        <a:p>
          <a:endParaRPr lang="en-US"/>
        </a:p>
      </dgm:t>
    </dgm:pt>
    <dgm:pt modelId="{71DEFC53-9826-4565-8F3C-1D3E378B8FB7}" type="pres">
      <dgm:prSet presAssocID="{0B6B925E-BF32-4BE9-99D6-1DDA6D9688F4}" presName="spacer" presStyleCnt="0"/>
      <dgm:spPr/>
    </dgm:pt>
    <dgm:pt modelId="{0322CB7F-D9D3-41B5-B427-C64E6AA10F93}" type="pres">
      <dgm:prSet presAssocID="{72C81ECB-F14B-4E5B-B125-E2261158F891}" presName="parentText" presStyleLbl="node1" presStyleIdx="3" presStyleCnt="5">
        <dgm:presLayoutVars>
          <dgm:chMax val="0"/>
          <dgm:bulletEnabled val="1"/>
        </dgm:presLayoutVars>
      </dgm:prSet>
      <dgm:spPr/>
      <dgm:t>
        <a:bodyPr/>
        <a:lstStyle/>
        <a:p>
          <a:endParaRPr lang="en-US"/>
        </a:p>
      </dgm:t>
    </dgm:pt>
    <dgm:pt modelId="{3046D6D1-2B3C-470D-8A41-78347AAF09E4}" type="pres">
      <dgm:prSet presAssocID="{3EE3223E-1C1D-4867-A93B-14566488DCD5}" presName="spacer" presStyleCnt="0"/>
      <dgm:spPr/>
    </dgm:pt>
    <dgm:pt modelId="{BDDE1338-2082-4A16-88A8-9A02C7D38530}" type="pres">
      <dgm:prSet presAssocID="{6023AE58-D334-41D4-BB19-5E872A246A5A}" presName="parentText" presStyleLbl="node1" presStyleIdx="4" presStyleCnt="5">
        <dgm:presLayoutVars>
          <dgm:chMax val="0"/>
          <dgm:bulletEnabled val="1"/>
        </dgm:presLayoutVars>
      </dgm:prSet>
      <dgm:spPr/>
      <dgm:t>
        <a:bodyPr/>
        <a:lstStyle/>
        <a:p>
          <a:endParaRPr lang="en-US"/>
        </a:p>
      </dgm:t>
    </dgm:pt>
  </dgm:ptLst>
  <dgm:cxnLst>
    <dgm:cxn modelId="{DD198F13-4C55-4760-9080-0E3C4C0FB111}" srcId="{965179EE-28C8-4F23-9D13-149EE6CA6EE2}" destId="{E1A094A7-D2CD-4926-8C1F-D7D179F038B5}" srcOrd="1" destOrd="0" parTransId="{5D794490-3694-4687-B2BC-4CF3959B8FC9}" sibTransId="{81595168-FACE-44F5-8A6D-A941874BD37E}"/>
    <dgm:cxn modelId="{684EDBE4-229C-4A48-B586-BCA325B6420E}" type="presOf" srcId="{E1A094A7-D2CD-4926-8C1F-D7D179F038B5}" destId="{DD840D9C-CD15-4220-8CA6-8ED35FC0292F}" srcOrd="0" destOrd="0" presId="urn:microsoft.com/office/officeart/2005/8/layout/vList2"/>
    <dgm:cxn modelId="{95E74600-E0C6-4D9E-AAEC-BB9DA82461F9}" srcId="{965179EE-28C8-4F23-9D13-149EE6CA6EE2}" destId="{72C81ECB-F14B-4E5B-B125-E2261158F891}" srcOrd="3" destOrd="0" parTransId="{B10D3FD0-4BD2-4EBF-B623-FFD74F9CD013}" sibTransId="{3EE3223E-1C1D-4867-A93B-14566488DCD5}"/>
    <dgm:cxn modelId="{7ACBE1A4-7A1C-4902-83B4-B3F4B4A59342}" type="presOf" srcId="{4AA0EC07-98F6-4751-932A-0A52B246B376}" destId="{CD2330FF-9857-4B01-B640-20D4CA2641A9}" srcOrd="0" destOrd="0" presId="urn:microsoft.com/office/officeart/2005/8/layout/vList2"/>
    <dgm:cxn modelId="{B8DD9532-B0C2-4C5B-942F-9D005DC0758C}" srcId="{965179EE-28C8-4F23-9D13-149EE6CA6EE2}" destId="{CD505A02-E110-4880-8A39-0F3F883BCD21}" srcOrd="2" destOrd="0" parTransId="{274D3DFB-7C39-4480-83D7-E39D9EA412D8}" sibTransId="{0B6B925E-BF32-4BE9-99D6-1DDA6D9688F4}"/>
    <dgm:cxn modelId="{574BD472-7F83-4D4A-82CB-C0F454E2B385}" type="presOf" srcId="{72C81ECB-F14B-4E5B-B125-E2261158F891}" destId="{0322CB7F-D9D3-41B5-B427-C64E6AA10F93}" srcOrd="0" destOrd="0" presId="urn:microsoft.com/office/officeart/2005/8/layout/vList2"/>
    <dgm:cxn modelId="{A714F100-612A-40C6-B568-67255FA9AFB3}" srcId="{965179EE-28C8-4F23-9D13-149EE6CA6EE2}" destId="{4AA0EC07-98F6-4751-932A-0A52B246B376}" srcOrd="0" destOrd="0" parTransId="{D441A63F-A8A7-4DB1-A73F-E4C5C2AACD65}" sibTransId="{8BD60C86-EAA5-4950-A99D-7F9431DA693B}"/>
    <dgm:cxn modelId="{6F3A7A43-53A6-4976-A0DF-79C03DE99860}" srcId="{965179EE-28C8-4F23-9D13-149EE6CA6EE2}" destId="{6023AE58-D334-41D4-BB19-5E872A246A5A}" srcOrd="4" destOrd="0" parTransId="{14B2CB3C-1692-4535-BC95-11CDB4822B2F}" sibTransId="{1E741783-FA5C-4A5F-B92A-E5D59DAD937F}"/>
    <dgm:cxn modelId="{3AC70A94-C7CB-480F-A536-4E8BC14F16AA}" type="presOf" srcId="{6023AE58-D334-41D4-BB19-5E872A246A5A}" destId="{BDDE1338-2082-4A16-88A8-9A02C7D38530}" srcOrd="0" destOrd="0" presId="urn:microsoft.com/office/officeart/2005/8/layout/vList2"/>
    <dgm:cxn modelId="{927BED9F-A5BD-4C7B-A266-72E412D2A4EE}" type="presOf" srcId="{965179EE-28C8-4F23-9D13-149EE6CA6EE2}" destId="{738E37F6-ECA4-48F1-A6CC-22CFE0407660}" srcOrd="0" destOrd="0" presId="urn:microsoft.com/office/officeart/2005/8/layout/vList2"/>
    <dgm:cxn modelId="{D0F57F21-01EB-4B16-B901-50081E290788}" type="presOf" srcId="{CD505A02-E110-4880-8A39-0F3F883BCD21}" destId="{DEB701A3-4148-4307-B71A-3FDDB02E1098}" srcOrd="0" destOrd="0" presId="urn:microsoft.com/office/officeart/2005/8/layout/vList2"/>
    <dgm:cxn modelId="{2DC26DC9-C3CE-44B8-B7D1-5547B4C686DF}" type="presParOf" srcId="{738E37F6-ECA4-48F1-A6CC-22CFE0407660}" destId="{CD2330FF-9857-4B01-B640-20D4CA2641A9}" srcOrd="0" destOrd="0" presId="urn:microsoft.com/office/officeart/2005/8/layout/vList2"/>
    <dgm:cxn modelId="{44152010-55FD-498B-8770-585EE3EBAD95}" type="presParOf" srcId="{738E37F6-ECA4-48F1-A6CC-22CFE0407660}" destId="{0199028F-DC52-4AFD-B76B-00F6EB700ABD}" srcOrd="1" destOrd="0" presId="urn:microsoft.com/office/officeart/2005/8/layout/vList2"/>
    <dgm:cxn modelId="{969EA42C-0A6D-4F9A-95CE-69F2A2B0844F}" type="presParOf" srcId="{738E37F6-ECA4-48F1-A6CC-22CFE0407660}" destId="{DD840D9C-CD15-4220-8CA6-8ED35FC0292F}" srcOrd="2" destOrd="0" presId="urn:microsoft.com/office/officeart/2005/8/layout/vList2"/>
    <dgm:cxn modelId="{E386CA0E-5433-41A1-9FD0-959E1CA8AD21}" type="presParOf" srcId="{738E37F6-ECA4-48F1-A6CC-22CFE0407660}" destId="{180B7FFE-5B56-4714-B34D-93A82C3B18D8}" srcOrd="3" destOrd="0" presId="urn:microsoft.com/office/officeart/2005/8/layout/vList2"/>
    <dgm:cxn modelId="{DCA3CE19-1B4B-4B21-A02D-E78CABC78234}" type="presParOf" srcId="{738E37F6-ECA4-48F1-A6CC-22CFE0407660}" destId="{DEB701A3-4148-4307-B71A-3FDDB02E1098}" srcOrd="4" destOrd="0" presId="urn:microsoft.com/office/officeart/2005/8/layout/vList2"/>
    <dgm:cxn modelId="{8361BA1D-4365-40B6-AF4C-ABDBDAEFD17C}" type="presParOf" srcId="{738E37F6-ECA4-48F1-A6CC-22CFE0407660}" destId="{71DEFC53-9826-4565-8F3C-1D3E378B8FB7}" srcOrd="5" destOrd="0" presId="urn:microsoft.com/office/officeart/2005/8/layout/vList2"/>
    <dgm:cxn modelId="{2699BF1E-CB5B-488B-94D9-4360F51F78A8}" type="presParOf" srcId="{738E37F6-ECA4-48F1-A6CC-22CFE0407660}" destId="{0322CB7F-D9D3-41B5-B427-C64E6AA10F93}" srcOrd="6" destOrd="0" presId="urn:microsoft.com/office/officeart/2005/8/layout/vList2"/>
    <dgm:cxn modelId="{4F240FFA-D183-4435-8D46-422230FCE574}" type="presParOf" srcId="{738E37F6-ECA4-48F1-A6CC-22CFE0407660}" destId="{3046D6D1-2B3C-470D-8A41-78347AAF09E4}" srcOrd="7" destOrd="0" presId="urn:microsoft.com/office/officeart/2005/8/layout/vList2"/>
    <dgm:cxn modelId="{1F74E29E-37C3-45E4-9C14-0484B4E71F2F}" type="presParOf" srcId="{738E37F6-ECA4-48F1-A6CC-22CFE0407660}" destId="{BDDE1338-2082-4A16-88A8-9A02C7D3853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BE9413-F300-47A5-84C9-C6BBD7AF04F7}"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BDA45762-4331-406A-8F13-27BA2A451BBA}">
      <dgm:prSet/>
      <dgm:spPr/>
      <dgm:t>
        <a:bodyPr/>
        <a:lstStyle/>
        <a:p>
          <a:r>
            <a:rPr lang="en-GB"/>
            <a:t>Key milestones </a:t>
          </a:r>
          <a:endParaRPr lang="en-US"/>
        </a:p>
      </dgm:t>
    </dgm:pt>
    <dgm:pt modelId="{FF1A0CE7-3D93-4821-8322-083C81DC0736}" type="parTrans" cxnId="{CD7453A7-8FB9-45D4-8F56-D12CEACD5E2C}">
      <dgm:prSet/>
      <dgm:spPr/>
      <dgm:t>
        <a:bodyPr/>
        <a:lstStyle/>
        <a:p>
          <a:endParaRPr lang="en-US"/>
        </a:p>
      </dgm:t>
    </dgm:pt>
    <dgm:pt modelId="{620C537E-F939-4053-A2A4-C4607DEA3ABD}" type="sibTrans" cxnId="{CD7453A7-8FB9-45D4-8F56-D12CEACD5E2C}">
      <dgm:prSet/>
      <dgm:spPr/>
      <dgm:t>
        <a:bodyPr/>
        <a:lstStyle/>
        <a:p>
          <a:endParaRPr lang="en-US"/>
        </a:p>
      </dgm:t>
    </dgm:pt>
    <dgm:pt modelId="{E4A6F76D-D4DC-464B-A631-868D0A33F67F}">
      <dgm:prSet/>
      <dgm:spPr/>
      <dgm:t>
        <a:bodyPr/>
        <a:lstStyle/>
        <a:p>
          <a:r>
            <a:rPr lang="en-GB"/>
            <a:t>Who can apply?</a:t>
          </a:r>
          <a:endParaRPr lang="en-US"/>
        </a:p>
      </dgm:t>
    </dgm:pt>
    <dgm:pt modelId="{952EF65D-694B-4CBD-9FD6-FF783080953B}" type="parTrans" cxnId="{3071022A-6181-42FB-AF7C-297E0461DE46}">
      <dgm:prSet/>
      <dgm:spPr/>
      <dgm:t>
        <a:bodyPr/>
        <a:lstStyle/>
        <a:p>
          <a:endParaRPr lang="en-US"/>
        </a:p>
      </dgm:t>
    </dgm:pt>
    <dgm:pt modelId="{80170028-8B1E-4672-9CCC-6ACDD9A0AAF6}" type="sibTrans" cxnId="{3071022A-6181-42FB-AF7C-297E0461DE46}">
      <dgm:prSet/>
      <dgm:spPr/>
      <dgm:t>
        <a:bodyPr/>
        <a:lstStyle/>
        <a:p>
          <a:endParaRPr lang="en-US"/>
        </a:p>
      </dgm:t>
    </dgm:pt>
    <dgm:pt modelId="{EC5309A5-BB1D-407F-BF37-0583B660606F}">
      <dgm:prSet/>
      <dgm:spPr/>
      <dgm:t>
        <a:bodyPr/>
        <a:lstStyle/>
        <a:p>
          <a:r>
            <a:rPr lang="en-GB"/>
            <a:t>What is eligible spend?</a:t>
          </a:r>
          <a:endParaRPr lang="en-US"/>
        </a:p>
      </dgm:t>
    </dgm:pt>
    <dgm:pt modelId="{6CC4B3F8-9716-4945-81A9-A4DE8D6DC04B}" type="parTrans" cxnId="{E36FEBFD-AA52-4938-9045-9058288EBCA4}">
      <dgm:prSet/>
      <dgm:spPr/>
      <dgm:t>
        <a:bodyPr/>
        <a:lstStyle/>
        <a:p>
          <a:endParaRPr lang="en-US"/>
        </a:p>
      </dgm:t>
    </dgm:pt>
    <dgm:pt modelId="{D2E3B823-E2DC-4987-9D6F-CB5B81A17CF1}" type="sibTrans" cxnId="{E36FEBFD-AA52-4938-9045-9058288EBCA4}">
      <dgm:prSet/>
      <dgm:spPr/>
      <dgm:t>
        <a:bodyPr/>
        <a:lstStyle/>
        <a:p>
          <a:endParaRPr lang="en-US"/>
        </a:p>
      </dgm:t>
    </dgm:pt>
    <dgm:pt modelId="{8C706DDB-592C-47E1-AC11-53FCB8BA2554}">
      <dgm:prSet/>
      <dgm:spPr/>
      <dgm:t>
        <a:bodyPr/>
        <a:lstStyle/>
        <a:p>
          <a:r>
            <a:rPr lang="en-GB"/>
            <a:t>What makes a good application?</a:t>
          </a:r>
          <a:endParaRPr lang="en-US"/>
        </a:p>
      </dgm:t>
    </dgm:pt>
    <dgm:pt modelId="{33EA0FDC-3204-4C5C-B3DE-564E1AF4509A}" type="parTrans" cxnId="{46B592E1-C3B3-431E-8F91-B1EE643E0FBD}">
      <dgm:prSet/>
      <dgm:spPr/>
      <dgm:t>
        <a:bodyPr/>
        <a:lstStyle/>
        <a:p>
          <a:endParaRPr lang="en-US"/>
        </a:p>
      </dgm:t>
    </dgm:pt>
    <dgm:pt modelId="{4808EE03-3A88-4E2E-BDEB-DE3459CEC420}" type="sibTrans" cxnId="{46B592E1-C3B3-431E-8F91-B1EE643E0FBD}">
      <dgm:prSet/>
      <dgm:spPr/>
      <dgm:t>
        <a:bodyPr/>
        <a:lstStyle/>
        <a:p>
          <a:endParaRPr lang="en-US"/>
        </a:p>
      </dgm:t>
    </dgm:pt>
    <dgm:pt modelId="{2A59FEE7-E4C3-4884-9355-5361E5EA5218}">
      <dgm:prSet/>
      <dgm:spPr/>
      <dgm:t>
        <a:bodyPr/>
        <a:lstStyle/>
        <a:p>
          <a:r>
            <a:rPr lang="en-GB"/>
            <a:t>Who decides?</a:t>
          </a:r>
          <a:endParaRPr lang="en-US"/>
        </a:p>
      </dgm:t>
    </dgm:pt>
    <dgm:pt modelId="{1E6AA9A4-CC8D-421C-B448-413738F11E73}" type="parTrans" cxnId="{5B783FA5-7021-410D-9C38-364535640123}">
      <dgm:prSet/>
      <dgm:spPr/>
      <dgm:t>
        <a:bodyPr/>
        <a:lstStyle/>
        <a:p>
          <a:endParaRPr lang="en-US"/>
        </a:p>
      </dgm:t>
    </dgm:pt>
    <dgm:pt modelId="{2120C444-E518-4B50-B25F-3C77413BF4ED}" type="sibTrans" cxnId="{5B783FA5-7021-410D-9C38-364535640123}">
      <dgm:prSet/>
      <dgm:spPr/>
      <dgm:t>
        <a:bodyPr/>
        <a:lstStyle/>
        <a:p>
          <a:endParaRPr lang="en-US"/>
        </a:p>
      </dgm:t>
    </dgm:pt>
    <dgm:pt modelId="{91E5AE7F-BAE4-4BD5-ADA8-B4824E87ED56}">
      <dgm:prSet/>
      <dgm:spPr/>
      <dgm:t>
        <a:bodyPr/>
        <a:lstStyle/>
        <a:p>
          <a:r>
            <a:rPr lang="en-GB"/>
            <a:t>How?</a:t>
          </a:r>
          <a:endParaRPr lang="en-US"/>
        </a:p>
      </dgm:t>
    </dgm:pt>
    <dgm:pt modelId="{2003296F-1D10-4B3D-8610-86012A0A60F7}" type="parTrans" cxnId="{4AAE7ABA-19BC-4908-AC84-51A205F00E7E}">
      <dgm:prSet/>
      <dgm:spPr/>
      <dgm:t>
        <a:bodyPr/>
        <a:lstStyle/>
        <a:p>
          <a:endParaRPr lang="en-US"/>
        </a:p>
      </dgm:t>
    </dgm:pt>
    <dgm:pt modelId="{499141FD-082E-47EF-94C0-EB9B175DECCE}" type="sibTrans" cxnId="{4AAE7ABA-19BC-4908-AC84-51A205F00E7E}">
      <dgm:prSet/>
      <dgm:spPr/>
      <dgm:t>
        <a:bodyPr/>
        <a:lstStyle/>
        <a:p>
          <a:endParaRPr lang="en-US"/>
        </a:p>
      </dgm:t>
    </dgm:pt>
    <dgm:pt modelId="{92F5743D-D322-4320-BBC3-14CB0E7CC97C}" type="pres">
      <dgm:prSet presAssocID="{AFBE9413-F300-47A5-84C9-C6BBD7AF04F7}" presName="linear" presStyleCnt="0">
        <dgm:presLayoutVars>
          <dgm:animLvl val="lvl"/>
          <dgm:resizeHandles val="exact"/>
        </dgm:presLayoutVars>
      </dgm:prSet>
      <dgm:spPr/>
      <dgm:t>
        <a:bodyPr/>
        <a:lstStyle/>
        <a:p>
          <a:endParaRPr lang="en-US"/>
        </a:p>
      </dgm:t>
    </dgm:pt>
    <dgm:pt modelId="{FC63E6F9-BAE5-474D-AA6B-988610AE219C}" type="pres">
      <dgm:prSet presAssocID="{BDA45762-4331-406A-8F13-27BA2A451BBA}" presName="parentText" presStyleLbl="node1" presStyleIdx="0" presStyleCnt="6">
        <dgm:presLayoutVars>
          <dgm:chMax val="0"/>
          <dgm:bulletEnabled val="1"/>
        </dgm:presLayoutVars>
      </dgm:prSet>
      <dgm:spPr/>
      <dgm:t>
        <a:bodyPr/>
        <a:lstStyle/>
        <a:p>
          <a:endParaRPr lang="en-US"/>
        </a:p>
      </dgm:t>
    </dgm:pt>
    <dgm:pt modelId="{DA47290A-A509-43BF-B500-21DCD246B17C}" type="pres">
      <dgm:prSet presAssocID="{620C537E-F939-4053-A2A4-C4607DEA3ABD}" presName="spacer" presStyleCnt="0"/>
      <dgm:spPr/>
    </dgm:pt>
    <dgm:pt modelId="{47F8E9B6-3EDB-432A-86AB-4721FB14329E}" type="pres">
      <dgm:prSet presAssocID="{E4A6F76D-D4DC-464B-A631-868D0A33F67F}" presName="parentText" presStyleLbl="node1" presStyleIdx="1" presStyleCnt="6">
        <dgm:presLayoutVars>
          <dgm:chMax val="0"/>
          <dgm:bulletEnabled val="1"/>
        </dgm:presLayoutVars>
      </dgm:prSet>
      <dgm:spPr/>
      <dgm:t>
        <a:bodyPr/>
        <a:lstStyle/>
        <a:p>
          <a:endParaRPr lang="en-US"/>
        </a:p>
      </dgm:t>
    </dgm:pt>
    <dgm:pt modelId="{B890444E-7C3F-4BFE-8F9E-49153258F8D6}" type="pres">
      <dgm:prSet presAssocID="{80170028-8B1E-4672-9CCC-6ACDD9A0AAF6}" presName="spacer" presStyleCnt="0"/>
      <dgm:spPr/>
    </dgm:pt>
    <dgm:pt modelId="{DABDF327-AED8-4D47-BEB9-6F05EDE3C2B0}" type="pres">
      <dgm:prSet presAssocID="{EC5309A5-BB1D-407F-BF37-0583B660606F}" presName="parentText" presStyleLbl="node1" presStyleIdx="2" presStyleCnt="6">
        <dgm:presLayoutVars>
          <dgm:chMax val="0"/>
          <dgm:bulletEnabled val="1"/>
        </dgm:presLayoutVars>
      </dgm:prSet>
      <dgm:spPr/>
      <dgm:t>
        <a:bodyPr/>
        <a:lstStyle/>
        <a:p>
          <a:endParaRPr lang="en-US"/>
        </a:p>
      </dgm:t>
    </dgm:pt>
    <dgm:pt modelId="{257A4C8F-D138-440A-9D9A-2A590560E1FB}" type="pres">
      <dgm:prSet presAssocID="{D2E3B823-E2DC-4987-9D6F-CB5B81A17CF1}" presName="spacer" presStyleCnt="0"/>
      <dgm:spPr/>
    </dgm:pt>
    <dgm:pt modelId="{F10D4704-6E5D-4511-ACD5-95D9B98B4B0E}" type="pres">
      <dgm:prSet presAssocID="{8C706DDB-592C-47E1-AC11-53FCB8BA2554}" presName="parentText" presStyleLbl="node1" presStyleIdx="3" presStyleCnt="6">
        <dgm:presLayoutVars>
          <dgm:chMax val="0"/>
          <dgm:bulletEnabled val="1"/>
        </dgm:presLayoutVars>
      </dgm:prSet>
      <dgm:spPr/>
      <dgm:t>
        <a:bodyPr/>
        <a:lstStyle/>
        <a:p>
          <a:endParaRPr lang="en-US"/>
        </a:p>
      </dgm:t>
    </dgm:pt>
    <dgm:pt modelId="{32E80A92-B49B-4B7B-BA27-3820AB515C6A}" type="pres">
      <dgm:prSet presAssocID="{4808EE03-3A88-4E2E-BDEB-DE3459CEC420}" presName="spacer" presStyleCnt="0"/>
      <dgm:spPr/>
    </dgm:pt>
    <dgm:pt modelId="{ADFCD83A-9922-47EF-808B-26152C5BE16B}" type="pres">
      <dgm:prSet presAssocID="{2A59FEE7-E4C3-4884-9355-5361E5EA5218}" presName="parentText" presStyleLbl="node1" presStyleIdx="4" presStyleCnt="6">
        <dgm:presLayoutVars>
          <dgm:chMax val="0"/>
          <dgm:bulletEnabled val="1"/>
        </dgm:presLayoutVars>
      </dgm:prSet>
      <dgm:spPr/>
      <dgm:t>
        <a:bodyPr/>
        <a:lstStyle/>
        <a:p>
          <a:endParaRPr lang="en-US"/>
        </a:p>
      </dgm:t>
    </dgm:pt>
    <dgm:pt modelId="{24DE927C-086D-46C1-90A6-9E63A4D3CCAD}" type="pres">
      <dgm:prSet presAssocID="{2120C444-E518-4B50-B25F-3C77413BF4ED}" presName="spacer" presStyleCnt="0"/>
      <dgm:spPr/>
    </dgm:pt>
    <dgm:pt modelId="{0FF99C35-FAD2-4F02-BCF0-35C687D4CA72}" type="pres">
      <dgm:prSet presAssocID="{91E5AE7F-BAE4-4BD5-ADA8-B4824E87ED56}" presName="parentText" presStyleLbl="node1" presStyleIdx="5" presStyleCnt="6">
        <dgm:presLayoutVars>
          <dgm:chMax val="0"/>
          <dgm:bulletEnabled val="1"/>
        </dgm:presLayoutVars>
      </dgm:prSet>
      <dgm:spPr/>
      <dgm:t>
        <a:bodyPr/>
        <a:lstStyle/>
        <a:p>
          <a:endParaRPr lang="en-US"/>
        </a:p>
      </dgm:t>
    </dgm:pt>
  </dgm:ptLst>
  <dgm:cxnLst>
    <dgm:cxn modelId="{59D5CBB4-DFB7-427F-9F78-0669A95ECC34}" type="presOf" srcId="{AFBE9413-F300-47A5-84C9-C6BBD7AF04F7}" destId="{92F5743D-D322-4320-BBC3-14CB0E7CC97C}" srcOrd="0" destOrd="0" presId="urn:microsoft.com/office/officeart/2005/8/layout/vList2"/>
    <dgm:cxn modelId="{E36FEBFD-AA52-4938-9045-9058288EBCA4}" srcId="{AFBE9413-F300-47A5-84C9-C6BBD7AF04F7}" destId="{EC5309A5-BB1D-407F-BF37-0583B660606F}" srcOrd="2" destOrd="0" parTransId="{6CC4B3F8-9716-4945-81A9-A4DE8D6DC04B}" sibTransId="{D2E3B823-E2DC-4987-9D6F-CB5B81A17CF1}"/>
    <dgm:cxn modelId="{4AAE7ABA-19BC-4908-AC84-51A205F00E7E}" srcId="{AFBE9413-F300-47A5-84C9-C6BBD7AF04F7}" destId="{91E5AE7F-BAE4-4BD5-ADA8-B4824E87ED56}" srcOrd="5" destOrd="0" parTransId="{2003296F-1D10-4B3D-8610-86012A0A60F7}" sibTransId="{499141FD-082E-47EF-94C0-EB9B175DECCE}"/>
    <dgm:cxn modelId="{5B783FA5-7021-410D-9C38-364535640123}" srcId="{AFBE9413-F300-47A5-84C9-C6BBD7AF04F7}" destId="{2A59FEE7-E4C3-4884-9355-5361E5EA5218}" srcOrd="4" destOrd="0" parTransId="{1E6AA9A4-CC8D-421C-B448-413738F11E73}" sibTransId="{2120C444-E518-4B50-B25F-3C77413BF4ED}"/>
    <dgm:cxn modelId="{46B592E1-C3B3-431E-8F91-B1EE643E0FBD}" srcId="{AFBE9413-F300-47A5-84C9-C6BBD7AF04F7}" destId="{8C706DDB-592C-47E1-AC11-53FCB8BA2554}" srcOrd="3" destOrd="0" parTransId="{33EA0FDC-3204-4C5C-B3DE-564E1AF4509A}" sibTransId="{4808EE03-3A88-4E2E-BDEB-DE3459CEC420}"/>
    <dgm:cxn modelId="{F7579280-7D60-43FC-9899-3473F64452F3}" type="presOf" srcId="{91E5AE7F-BAE4-4BD5-ADA8-B4824E87ED56}" destId="{0FF99C35-FAD2-4F02-BCF0-35C687D4CA72}" srcOrd="0" destOrd="0" presId="urn:microsoft.com/office/officeart/2005/8/layout/vList2"/>
    <dgm:cxn modelId="{5881F356-4BBD-4204-A8B8-972C42910B5D}" type="presOf" srcId="{E4A6F76D-D4DC-464B-A631-868D0A33F67F}" destId="{47F8E9B6-3EDB-432A-86AB-4721FB14329E}" srcOrd="0" destOrd="0" presId="urn:microsoft.com/office/officeart/2005/8/layout/vList2"/>
    <dgm:cxn modelId="{D7C55806-3C8F-41A3-B0D0-53D66F98DE30}" type="presOf" srcId="{BDA45762-4331-406A-8F13-27BA2A451BBA}" destId="{FC63E6F9-BAE5-474D-AA6B-988610AE219C}" srcOrd="0" destOrd="0" presId="urn:microsoft.com/office/officeart/2005/8/layout/vList2"/>
    <dgm:cxn modelId="{0E7F2C37-3551-45C3-8E02-EC4C9617B30D}" type="presOf" srcId="{2A59FEE7-E4C3-4884-9355-5361E5EA5218}" destId="{ADFCD83A-9922-47EF-808B-26152C5BE16B}" srcOrd="0" destOrd="0" presId="urn:microsoft.com/office/officeart/2005/8/layout/vList2"/>
    <dgm:cxn modelId="{3071022A-6181-42FB-AF7C-297E0461DE46}" srcId="{AFBE9413-F300-47A5-84C9-C6BBD7AF04F7}" destId="{E4A6F76D-D4DC-464B-A631-868D0A33F67F}" srcOrd="1" destOrd="0" parTransId="{952EF65D-694B-4CBD-9FD6-FF783080953B}" sibTransId="{80170028-8B1E-4672-9CCC-6ACDD9A0AAF6}"/>
    <dgm:cxn modelId="{A79E08E5-F088-4B97-9CA6-4B9E76F3BADB}" type="presOf" srcId="{EC5309A5-BB1D-407F-BF37-0583B660606F}" destId="{DABDF327-AED8-4D47-BEB9-6F05EDE3C2B0}" srcOrd="0" destOrd="0" presId="urn:microsoft.com/office/officeart/2005/8/layout/vList2"/>
    <dgm:cxn modelId="{CD7453A7-8FB9-45D4-8F56-D12CEACD5E2C}" srcId="{AFBE9413-F300-47A5-84C9-C6BBD7AF04F7}" destId="{BDA45762-4331-406A-8F13-27BA2A451BBA}" srcOrd="0" destOrd="0" parTransId="{FF1A0CE7-3D93-4821-8322-083C81DC0736}" sibTransId="{620C537E-F939-4053-A2A4-C4607DEA3ABD}"/>
    <dgm:cxn modelId="{1FC48C76-00AE-4048-A2E0-10454F19086A}" type="presOf" srcId="{8C706DDB-592C-47E1-AC11-53FCB8BA2554}" destId="{F10D4704-6E5D-4511-ACD5-95D9B98B4B0E}" srcOrd="0" destOrd="0" presId="urn:microsoft.com/office/officeart/2005/8/layout/vList2"/>
    <dgm:cxn modelId="{374DA927-AC95-41BB-9320-3AE90491CF51}" type="presParOf" srcId="{92F5743D-D322-4320-BBC3-14CB0E7CC97C}" destId="{FC63E6F9-BAE5-474D-AA6B-988610AE219C}" srcOrd="0" destOrd="0" presId="urn:microsoft.com/office/officeart/2005/8/layout/vList2"/>
    <dgm:cxn modelId="{D0FEA002-369B-4903-829C-D703D45AAFCE}" type="presParOf" srcId="{92F5743D-D322-4320-BBC3-14CB0E7CC97C}" destId="{DA47290A-A509-43BF-B500-21DCD246B17C}" srcOrd="1" destOrd="0" presId="urn:microsoft.com/office/officeart/2005/8/layout/vList2"/>
    <dgm:cxn modelId="{76FF3046-BA89-4F82-8D1D-EB2AACF3DC5E}" type="presParOf" srcId="{92F5743D-D322-4320-BBC3-14CB0E7CC97C}" destId="{47F8E9B6-3EDB-432A-86AB-4721FB14329E}" srcOrd="2" destOrd="0" presId="urn:microsoft.com/office/officeart/2005/8/layout/vList2"/>
    <dgm:cxn modelId="{BE932C4B-4152-44B0-96D5-BD99EBC3C075}" type="presParOf" srcId="{92F5743D-D322-4320-BBC3-14CB0E7CC97C}" destId="{B890444E-7C3F-4BFE-8F9E-49153258F8D6}" srcOrd="3" destOrd="0" presId="urn:microsoft.com/office/officeart/2005/8/layout/vList2"/>
    <dgm:cxn modelId="{1E32F75D-2A81-47C3-AE24-E00472913BDD}" type="presParOf" srcId="{92F5743D-D322-4320-BBC3-14CB0E7CC97C}" destId="{DABDF327-AED8-4D47-BEB9-6F05EDE3C2B0}" srcOrd="4" destOrd="0" presId="urn:microsoft.com/office/officeart/2005/8/layout/vList2"/>
    <dgm:cxn modelId="{B903EF66-22C0-4180-8CA1-2191331391A7}" type="presParOf" srcId="{92F5743D-D322-4320-BBC3-14CB0E7CC97C}" destId="{257A4C8F-D138-440A-9D9A-2A590560E1FB}" srcOrd="5" destOrd="0" presId="urn:microsoft.com/office/officeart/2005/8/layout/vList2"/>
    <dgm:cxn modelId="{F4D25F81-1A7C-4D28-9E66-DC4713F4E6F3}" type="presParOf" srcId="{92F5743D-D322-4320-BBC3-14CB0E7CC97C}" destId="{F10D4704-6E5D-4511-ACD5-95D9B98B4B0E}" srcOrd="6" destOrd="0" presId="urn:microsoft.com/office/officeart/2005/8/layout/vList2"/>
    <dgm:cxn modelId="{62F52488-ABA0-4072-BC1E-8CEC0A8297EB}" type="presParOf" srcId="{92F5743D-D322-4320-BBC3-14CB0E7CC97C}" destId="{32E80A92-B49B-4B7B-BA27-3820AB515C6A}" srcOrd="7" destOrd="0" presId="urn:microsoft.com/office/officeart/2005/8/layout/vList2"/>
    <dgm:cxn modelId="{F334AB30-76BA-402C-A656-33EE45CC6A46}" type="presParOf" srcId="{92F5743D-D322-4320-BBC3-14CB0E7CC97C}" destId="{ADFCD83A-9922-47EF-808B-26152C5BE16B}" srcOrd="8" destOrd="0" presId="urn:microsoft.com/office/officeart/2005/8/layout/vList2"/>
    <dgm:cxn modelId="{22E383E2-8CCD-4EB8-831C-9F827D3DDB70}" type="presParOf" srcId="{92F5743D-D322-4320-BBC3-14CB0E7CC97C}" destId="{24DE927C-086D-46C1-90A6-9E63A4D3CCAD}" srcOrd="9" destOrd="0" presId="urn:microsoft.com/office/officeart/2005/8/layout/vList2"/>
    <dgm:cxn modelId="{B5FEA403-99CF-4923-A90D-DD88C781B664}" type="presParOf" srcId="{92F5743D-D322-4320-BBC3-14CB0E7CC97C}" destId="{0FF99C35-FAD2-4F02-BCF0-35C687D4CA7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D4625D-E893-4FEE-862E-8754F3C83978}"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CA594A9-E0D7-4409-981C-0A95C40BCC6D}">
      <dgm:prSet/>
      <dgm:spPr/>
      <dgm:t>
        <a:bodyPr/>
        <a:lstStyle/>
        <a:p>
          <a:r>
            <a:rPr lang="en-GB"/>
            <a:t>How will we pay the grant?</a:t>
          </a:r>
          <a:endParaRPr lang="en-US"/>
        </a:p>
      </dgm:t>
    </dgm:pt>
    <dgm:pt modelId="{B9C09251-21C0-48EC-8DBF-E60DC84966D6}" type="parTrans" cxnId="{29117D58-701B-4997-9BED-BC70A2DADF6B}">
      <dgm:prSet/>
      <dgm:spPr/>
      <dgm:t>
        <a:bodyPr/>
        <a:lstStyle/>
        <a:p>
          <a:endParaRPr lang="en-US"/>
        </a:p>
      </dgm:t>
    </dgm:pt>
    <dgm:pt modelId="{D1D71ACC-8C62-4890-A3A9-4D6CDFAD4C0E}" type="sibTrans" cxnId="{29117D58-701B-4997-9BED-BC70A2DADF6B}">
      <dgm:prSet/>
      <dgm:spPr/>
      <dgm:t>
        <a:bodyPr/>
        <a:lstStyle/>
        <a:p>
          <a:endParaRPr lang="en-US"/>
        </a:p>
      </dgm:t>
    </dgm:pt>
    <dgm:pt modelId="{4C7CB2C0-BCF0-4D1B-B212-F158EBD954BA}">
      <dgm:prSet/>
      <dgm:spPr/>
      <dgm:t>
        <a:bodyPr/>
        <a:lstStyle/>
        <a:p>
          <a:r>
            <a:rPr lang="en-GB"/>
            <a:t>What is it dependant on?</a:t>
          </a:r>
          <a:endParaRPr lang="en-US"/>
        </a:p>
      </dgm:t>
    </dgm:pt>
    <dgm:pt modelId="{0F2FBD22-664A-45C1-859F-391AD6D9E88D}" type="parTrans" cxnId="{0EC10D14-44EE-4B7F-AE6B-947F42E0CAF6}">
      <dgm:prSet/>
      <dgm:spPr/>
      <dgm:t>
        <a:bodyPr/>
        <a:lstStyle/>
        <a:p>
          <a:endParaRPr lang="en-US"/>
        </a:p>
      </dgm:t>
    </dgm:pt>
    <dgm:pt modelId="{A6772BF1-7546-45C6-AA2E-4C22FFAA2AAA}" type="sibTrans" cxnId="{0EC10D14-44EE-4B7F-AE6B-947F42E0CAF6}">
      <dgm:prSet/>
      <dgm:spPr/>
      <dgm:t>
        <a:bodyPr/>
        <a:lstStyle/>
        <a:p>
          <a:endParaRPr lang="en-US"/>
        </a:p>
      </dgm:t>
    </dgm:pt>
    <dgm:pt modelId="{9409BE63-729E-483C-9262-BE689584549D}">
      <dgm:prSet/>
      <dgm:spPr/>
      <dgm:t>
        <a:bodyPr/>
        <a:lstStyle/>
        <a:p>
          <a:r>
            <a:rPr lang="en-GB"/>
            <a:t>How do we monitor and evaluate performance?</a:t>
          </a:r>
          <a:endParaRPr lang="en-US"/>
        </a:p>
      </dgm:t>
    </dgm:pt>
    <dgm:pt modelId="{D66BACAF-89E9-42BD-B4F8-0144C36B7AD0}" type="parTrans" cxnId="{204FE068-E9FF-47B9-98ED-6EE50BA6750B}">
      <dgm:prSet/>
      <dgm:spPr/>
      <dgm:t>
        <a:bodyPr/>
        <a:lstStyle/>
        <a:p>
          <a:endParaRPr lang="en-US"/>
        </a:p>
      </dgm:t>
    </dgm:pt>
    <dgm:pt modelId="{DCD7C0A8-95BC-435D-AB18-A15F0F09FF31}" type="sibTrans" cxnId="{204FE068-E9FF-47B9-98ED-6EE50BA6750B}">
      <dgm:prSet/>
      <dgm:spPr/>
      <dgm:t>
        <a:bodyPr/>
        <a:lstStyle/>
        <a:p>
          <a:endParaRPr lang="en-US"/>
        </a:p>
      </dgm:t>
    </dgm:pt>
    <dgm:pt modelId="{2213C801-580D-4BFF-9B50-3C7798DACEEA}">
      <dgm:prSet/>
      <dgm:spPr/>
      <dgm:t>
        <a:bodyPr/>
        <a:lstStyle/>
        <a:p>
          <a:r>
            <a:rPr lang="en-GB"/>
            <a:t>How will we report?</a:t>
          </a:r>
          <a:endParaRPr lang="en-US"/>
        </a:p>
      </dgm:t>
    </dgm:pt>
    <dgm:pt modelId="{346626B5-18C1-4BA6-A34E-3EAB96F248E7}" type="parTrans" cxnId="{75B7B97C-502B-4CB8-84DD-5E7B8F288270}">
      <dgm:prSet/>
      <dgm:spPr/>
      <dgm:t>
        <a:bodyPr/>
        <a:lstStyle/>
        <a:p>
          <a:endParaRPr lang="en-US"/>
        </a:p>
      </dgm:t>
    </dgm:pt>
    <dgm:pt modelId="{9A087831-6E4B-4BE7-B56A-50D53475CAC1}" type="sibTrans" cxnId="{75B7B97C-502B-4CB8-84DD-5E7B8F288270}">
      <dgm:prSet/>
      <dgm:spPr/>
      <dgm:t>
        <a:bodyPr/>
        <a:lstStyle/>
        <a:p>
          <a:endParaRPr lang="en-US"/>
        </a:p>
      </dgm:t>
    </dgm:pt>
    <dgm:pt modelId="{1FC93920-DD24-4CF5-A841-FD6C64860C4A}" type="pres">
      <dgm:prSet presAssocID="{59D4625D-E893-4FEE-862E-8754F3C83978}" presName="linear" presStyleCnt="0">
        <dgm:presLayoutVars>
          <dgm:animLvl val="lvl"/>
          <dgm:resizeHandles val="exact"/>
        </dgm:presLayoutVars>
      </dgm:prSet>
      <dgm:spPr/>
      <dgm:t>
        <a:bodyPr/>
        <a:lstStyle/>
        <a:p>
          <a:endParaRPr lang="en-US"/>
        </a:p>
      </dgm:t>
    </dgm:pt>
    <dgm:pt modelId="{09A0D565-4EF8-480B-848D-683ADECB9B81}" type="pres">
      <dgm:prSet presAssocID="{0CA594A9-E0D7-4409-981C-0A95C40BCC6D}" presName="parentText" presStyleLbl="node1" presStyleIdx="0" presStyleCnt="4">
        <dgm:presLayoutVars>
          <dgm:chMax val="0"/>
          <dgm:bulletEnabled val="1"/>
        </dgm:presLayoutVars>
      </dgm:prSet>
      <dgm:spPr/>
      <dgm:t>
        <a:bodyPr/>
        <a:lstStyle/>
        <a:p>
          <a:endParaRPr lang="en-US"/>
        </a:p>
      </dgm:t>
    </dgm:pt>
    <dgm:pt modelId="{0112AF03-7671-40E9-8267-C40187F0FEB8}" type="pres">
      <dgm:prSet presAssocID="{D1D71ACC-8C62-4890-A3A9-4D6CDFAD4C0E}" presName="spacer" presStyleCnt="0"/>
      <dgm:spPr/>
    </dgm:pt>
    <dgm:pt modelId="{E0B0AB17-F493-4F0B-AACE-C9AD966E1549}" type="pres">
      <dgm:prSet presAssocID="{4C7CB2C0-BCF0-4D1B-B212-F158EBD954BA}" presName="parentText" presStyleLbl="node1" presStyleIdx="1" presStyleCnt="4">
        <dgm:presLayoutVars>
          <dgm:chMax val="0"/>
          <dgm:bulletEnabled val="1"/>
        </dgm:presLayoutVars>
      </dgm:prSet>
      <dgm:spPr/>
      <dgm:t>
        <a:bodyPr/>
        <a:lstStyle/>
        <a:p>
          <a:endParaRPr lang="en-US"/>
        </a:p>
      </dgm:t>
    </dgm:pt>
    <dgm:pt modelId="{129D0AA5-FDA0-41D0-8728-10A26359A380}" type="pres">
      <dgm:prSet presAssocID="{A6772BF1-7546-45C6-AA2E-4C22FFAA2AAA}" presName="spacer" presStyleCnt="0"/>
      <dgm:spPr/>
    </dgm:pt>
    <dgm:pt modelId="{A7DD055D-B8B9-4BB1-9DD2-85241A45FD10}" type="pres">
      <dgm:prSet presAssocID="{9409BE63-729E-483C-9262-BE689584549D}" presName="parentText" presStyleLbl="node1" presStyleIdx="2" presStyleCnt="4">
        <dgm:presLayoutVars>
          <dgm:chMax val="0"/>
          <dgm:bulletEnabled val="1"/>
        </dgm:presLayoutVars>
      </dgm:prSet>
      <dgm:spPr/>
      <dgm:t>
        <a:bodyPr/>
        <a:lstStyle/>
        <a:p>
          <a:endParaRPr lang="en-US"/>
        </a:p>
      </dgm:t>
    </dgm:pt>
    <dgm:pt modelId="{0BF4B9BB-BFD1-4AC9-B6FC-37929C5C20C7}" type="pres">
      <dgm:prSet presAssocID="{DCD7C0A8-95BC-435D-AB18-A15F0F09FF31}" presName="spacer" presStyleCnt="0"/>
      <dgm:spPr/>
    </dgm:pt>
    <dgm:pt modelId="{C4B229D5-9A91-4035-A3D4-B01D3D9A2E29}" type="pres">
      <dgm:prSet presAssocID="{2213C801-580D-4BFF-9B50-3C7798DACEEA}" presName="parentText" presStyleLbl="node1" presStyleIdx="3" presStyleCnt="4">
        <dgm:presLayoutVars>
          <dgm:chMax val="0"/>
          <dgm:bulletEnabled val="1"/>
        </dgm:presLayoutVars>
      </dgm:prSet>
      <dgm:spPr/>
      <dgm:t>
        <a:bodyPr/>
        <a:lstStyle/>
        <a:p>
          <a:endParaRPr lang="en-US"/>
        </a:p>
      </dgm:t>
    </dgm:pt>
  </dgm:ptLst>
  <dgm:cxnLst>
    <dgm:cxn modelId="{611CAA42-A368-470D-86A9-8ACFCF002118}" type="presOf" srcId="{4C7CB2C0-BCF0-4D1B-B212-F158EBD954BA}" destId="{E0B0AB17-F493-4F0B-AACE-C9AD966E1549}" srcOrd="0" destOrd="0" presId="urn:microsoft.com/office/officeart/2005/8/layout/vList2"/>
    <dgm:cxn modelId="{204FE068-E9FF-47B9-98ED-6EE50BA6750B}" srcId="{59D4625D-E893-4FEE-862E-8754F3C83978}" destId="{9409BE63-729E-483C-9262-BE689584549D}" srcOrd="2" destOrd="0" parTransId="{D66BACAF-89E9-42BD-B4F8-0144C36B7AD0}" sibTransId="{DCD7C0A8-95BC-435D-AB18-A15F0F09FF31}"/>
    <dgm:cxn modelId="{5B28C572-C8F6-47B5-9634-FA4074645E22}" type="presOf" srcId="{0CA594A9-E0D7-4409-981C-0A95C40BCC6D}" destId="{09A0D565-4EF8-480B-848D-683ADECB9B81}" srcOrd="0" destOrd="0" presId="urn:microsoft.com/office/officeart/2005/8/layout/vList2"/>
    <dgm:cxn modelId="{99DE7E3B-601F-4FC4-976D-FE5E902F74BF}" type="presOf" srcId="{2213C801-580D-4BFF-9B50-3C7798DACEEA}" destId="{C4B229D5-9A91-4035-A3D4-B01D3D9A2E29}" srcOrd="0" destOrd="0" presId="urn:microsoft.com/office/officeart/2005/8/layout/vList2"/>
    <dgm:cxn modelId="{29117D58-701B-4997-9BED-BC70A2DADF6B}" srcId="{59D4625D-E893-4FEE-862E-8754F3C83978}" destId="{0CA594A9-E0D7-4409-981C-0A95C40BCC6D}" srcOrd="0" destOrd="0" parTransId="{B9C09251-21C0-48EC-8DBF-E60DC84966D6}" sibTransId="{D1D71ACC-8C62-4890-A3A9-4D6CDFAD4C0E}"/>
    <dgm:cxn modelId="{0EC10D14-44EE-4B7F-AE6B-947F42E0CAF6}" srcId="{59D4625D-E893-4FEE-862E-8754F3C83978}" destId="{4C7CB2C0-BCF0-4D1B-B212-F158EBD954BA}" srcOrd="1" destOrd="0" parTransId="{0F2FBD22-664A-45C1-859F-391AD6D9E88D}" sibTransId="{A6772BF1-7546-45C6-AA2E-4C22FFAA2AAA}"/>
    <dgm:cxn modelId="{DD76BC8A-CD97-45F8-AB8E-09E3B20752DD}" type="presOf" srcId="{9409BE63-729E-483C-9262-BE689584549D}" destId="{A7DD055D-B8B9-4BB1-9DD2-85241A45FD10}" srcOrd="0" destOrd="0" presId="urn:microsoft.com/office/officeart/2005/8/layout/vList2"/>
    <dgm:cxn modelId="{154CFE68-D02D-4B72-B743-C799862DA1AB}" type="presOf" srcId="{59D4625D-E893-4FEE-862E-8754F3C83978}" destId="{1FC93920-DD24-4CF5-A841-FD6C64860C4A}" srcOrd="0" destOrd="0" presId="urn:microsoft.com/office/officeart/2005/8/layout/vList2"/>
    <dgm:cxn modelId="{75B7B97C-502B-4CB8-84DD-5E7B8F288270}" srcId="{59D4625D-E893-4FEE-862E-8754F3C83978}" destId="{2213C801-580D-4BFF-9B50-3C7798DACEEA}" srcOrd="3" destOrd="0" parTransId="{346626B5-18C1-4BA6-A34E-3EAB96F248E7}" sibTransId="{9A087831-6E4B-4BE7-B56A-50D53475CAC1}"/>
    <dgm:cxn modelId="{7536878A-ED1E-4555-B27C-D21717F5001B}" type="presParOf" srcId="{1FC93920-DD24-4CF5-A841-FD6C64860C4A}" destId="{09A0D565-4EF8-480B-848D-683ADECB9B81}" srcOrd="0" destOrd="0" presId="urn:microsoft.com/office/officeart/2005/8/layout/vList2"/>
    <dgm:cxn modelId="{E285FC74-9263-415B-BD2C-181B193926E2}" type="presParOf" srcId="{1FC93920-DD24-4CF5-A841-FD6C64860C4A}" destId="{0112AF03-7671-40E9-8267-C40187F0FEB8}" srcOrd="1" destOrd="0" presId="urn:microsoft.com/office/officeart/2005/8/layout/vList2"/>
    <dgm:cxn modelId="{B50876F8-7137-4034-A8AC-9A63E6A203E2}" type="presParOf" srcId="{1FC93920-DD24-4CF5-A841-FD6C64860C4A}" destId="{E0B0AB17-F493-4F0B-AACE-C9AD966E1549}" srcOrd="2" destOrd="0" presId="urn:microsoft.com/office/officeart/2005/8/layout/vList2"/>
    <dgm:cxn modelId="{E59E0483-FE79-4808-BB7A-D0BD6D501361}" type="presParOf" srcId="{1FC93920-DD24-4CF5-A841-FD6C64860C4A}" destId="{129D0AA5-FDA0-41D0-8728-10A26359A380}" srcOrd="3" destOrd="0" presId="urn:microsoft.com/office/officeart/2005/8/layout/vList2"/>
    <dgm:cxn modelId="{381293C7-D34A-484A-BE18-28E79110DE40}" type="presParOf" srcId="{1FC93920-DD24-4CF5-A841-FD6C64860C4A}" destId="{A7DD055D-B8B9-4BB1-9DD2-85241A45FD10}" srcOrd="4" destOrd="0" presId="urn:microsoft.com/office/officeart/2005/8/layout/vList2"/>
    <dgm:cxn modelId="{FDF02005-358E-47EA-9D85-D6CCF5CE2058}" type="presParOf" srcId="{1FC93920-DD24-4CF5-A841-FD6C64860C4A}" destId="{0BF4B9BB-BFD1-4AC9-B6FC-37929C5C20C7}" srcOrd="5" destOrd="0" presId="urn:microsoft.com/office/officeart/2005/8/layout/vList2"/>
    <dgm:cxn modelId="{4FA9408D-F494-4174-A326-E8D287ABAF18}" type="presParOf" srcId="{1FC93920-DD24-4CF5-A841-FD6C64860C4A}" destId="{C4B229D5-9A91-4035-A3D4-B01D3D9A2E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330FF-9857-4B01-B640-20D4CA2641A9}">
      <dsp:nvSpPr>
        <dsp:cNvPr id="0" name=""/>
        <dsp:cNvSpPr/>
      </dsp:nvSpPr>
      <dsp:spPr>
        <a:xfrm>
          <a:off x="0" y="96709"/>
          <a:ext cx="6666833" cy="9945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a:t>appropriate for the age and stage of the target participant group, </a:t>
          </a:r>
          <a:endParaRPr lang="en-US" sz="2500" kern="1200"/>
        </a:p>
      </dsp:txBody>
      <dsp:txXfrm>
        <a:off x="48547" y="145256"/>
        <a:ext cx="6569739" cy="897406"/>
      </dsp:txXfrm>
    </dsp:sp>
    <dsp:sp modelId="{DD840D9C-CD15-4220-8CA6-8ED35FC0292F}">
      <dsp:nvSpPr>
        <dsp:cNvPr id="0" name=""/>
        <dsp:cNvSpPr/>
      </dsp:nvSpPr>
      <dsp:spPr>
        <a:xfrm>
          <a:off x="0" y="1163209"/>
          <a:ext cx="6666833" cy="994500"/>
        </a:xfrm>
        <a:prstGeom prst="round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a:t>proportionate to the numbers of unemployed, </a:t>
          </a:r>
          <a:endParaRPr lang="en-US" sz="2500" kern="1200"/>
        </a:p>
      </dsp:txBody>
      <dsp:txXfrm>
        <a:off x="48547" y="1211756"/>
        <a:ext cx="6569739" cy="897406"/>
      </dsp:txXfrm>
    </dsp:sp>
    <dsp:sp modelId="{DEB701A3-4148-4307-B71A-3FDDB02E1098}">
      <dsp:nvSpPr>
        <dsp:cNvPr id="0" name=""/>
        <dsp:cNvSpPr/>
      </dsp:nvSpPr>
      <dsp:spPr>
        <a:xfrm>
          <a:off x="0" y="2229710"/>
          <a:ext cx="6666833" cy="99450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a:t>where possible/appropriate delivered locally in facilities that are accessible to all.</a:t>
          </a:r>
          <a:endParaRPr lang="en-US" sz="2500" kern="1200"/>
        </a:p>
      </dsp:txBody>
      <dsp:txXfrm>
        <a:off x="48547" y="2278257"/>
        <a:ext cx="6569739" cy="897406"/>
      </dsp:txXfrm>
    </dsp:sp>
    <dsp:sp modelId="{0322CB7F-D9D3-41B5-B427-C64E6AA10F93}">
      <dsp:nvSpPr>
        <dsp:cNvPr id="0" name=""/>
        <dsp:cNvSpPr/>
      </dsp:nvSpPr>
      <dsp:spPr>
        <a:xfrm>
          <a:off x="0" y="3296210"/>
          <a:ext cx="6666833" cy="994500"/>
        </a:xfrm>
        <a:prstGeom prst="round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a:t>needed locally and not duplicate existing provision,</a:t>
          </a:r>
          <a:endParaRPr lang="en-US" sz="2500" kern="1200"/>
        </a:p>
      </dsp:txBody>
      <dsp:txXfrm>
        <a:off x="48547" y="3344757"/>
        <a:ext cx="6569739" cy="897406"/>
      </dsp:txXfrm>
    </dsp:sp>
    <dsp:sp modelId="{BDDE1338-2082-4A16-88A8-9A02C7D38530}">
      <dsp:nvSpPr>
        <dsp:cNvPr id="0" name=""/>
        <dsp:cNvSpPr/>
      </dsp:nvSpPr>
      <dsp:spPr>
        <a:xfrm>
          <a:off x="0" y="4362710"/>
          <a:ext cx="6666833" cy="99450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a:t>in line with current and future labour markets, skills requirements, and job vacancies</a:t>
          </a:r>
          <a:endParaRPr lang="en-US" sz="2500" kern="1200"/>
        </a:p>
      </dsp:txBody>
      <dsp:txXfrm>
        <a:off x="48547" y="4411257"/>
        <a:ext cx="6569739" cy="8974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3E6F9-BAE5-474D-AA6B-988610AE219C}">
      <dsp:nvSpPr>
        <dsp:cNvPr id="0" name=""/>
        <dsp:cNvSpPr/>
      </dsp:nvSpPr>
      <dsp:spPr>
        <a:xfrm>
          <a:off x="0" y="35689"/>
          <a:ext cx="6666833" cy="81549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Key milestones </a:t>
          </a:r>
          <a:endParaRPr lang="en-US" sz="3400" kern="1200"/>
        </a:p>
      </dsp:txBody>
      <dsp:txXfrm>
        <a:off x="39809" y="75498"/>
        <a:ext cx="6587215" cy="735872"/>
      </dsp:txXfrm>
    </dsp:sp>
    <dsp:sp modelId="{47F8E9B6-3EDB-432A-86AB-4721FB14329E}">
      <dsp:nvSpPr>
        <dsp:cNvPr id="0" name=""/>
        <dsp:cNvSpPr/>
      </dsp:nvSpPr>
      <dsp:spPr>
        <a:xfrm>
          <a:off x="0" y="949099"/>
          <a:ext cx="6666833" cy="815490"/>
        </a:xfrm>
        <a:prstGeom prst="roundRect">
          <a:avLst/>
        </a:prstGeom>
        <a:gradFill rotWithShape="0">
          <a:gsLst>
            <a:gs pos="0">
              <a:schemeClr val="accent2">
                <a:hueOff val="-291073"/>
                <a:satOff val="-16786"/>
                <a:lumOff val="1726"/>
                <a:alphaOff val="0"/>
                <a:satMod val="103000"/>
                <a:lumMod val="102000"/>
                <a:tint val="94000"/>
              </a:schemeClr>
            </a:gs>
            <a:gs pos="50000">
              <a:schemeClr val="accent2">
                <a:hueOff val="-291073"/>
                <a:satOff val="-16786"/>
                <a:lumOff val="1726"/>
                <a:alphaOff val="0"/>
                <a:satMod val="110000"/>
                <a:lumMod val="100000"/>
                <a:shade val="100000"/>
              </a:schemeClr>
            </a:gs>
            <a:gs pos="100000">
              <a:schemeClr val="accent2">
                <a:hueOff val="-291073"/>
                <a:satOff val="-16786"/>
                <a:lumOff val="172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Who can apply?</a:t>
          </a:r>
          <a:endParaRPr lang="en-US" sz="3400" kern="1200"/>
        </a:p>
      </dsp:txBody>
      <dsp:txXfrm>
        <a:off x="39809" y="988908"/>
        <a:ext cx="6587215" cy="735872"/>
      </dsp:txXfrm>
    </dsp:sp>
    <dsp:sp modelId="{DABDF327-AED8-4D47-BEB9-6F05EDE3C2B0}">
      <dsp:nvSpPr>
        <dsp:cNvPr id="0" name=""/>
        <dsp:cNvSpPr/>
      </dsp:nvSpPr>
      <dsp:spPr>
        <a:xfrm>
          <a:off x="0" y="1862509"/>
          <a:ext cx="6666833" cy="815490"/>
        </a:xfrm>
        <a:prstGeom prst="roundRect">
          <a:avLst/>
        </a:prstGeom>
        <a:gradFill rotWithShape="0">
          <a:gsLst>
            <a:gs pos="0">
              <a:schemeClr val="accent2">
                <a:hueOff val="-582145"/>
                <a:satOff val="-33571"/>
                <a:lumOff val="3451"/>
                <a:alphaOff val="0"/>
                <a:satMod val="103000"/>
                <a:lumMod val="102000"/>
                <a:tint val="94000"/>
              </a:schemeClr>
            </a:gs>
            <a:gs pos="50000">
              <a:schemeClr val="accent2">
                <a:hueOff val="-582145"/>
                <a:satOff val="-33571"/>
                <a:lumOff val="3451"/>
                <a:alphaOff val="0"/>
                <a:satMod val="110000"/>
                <a:lumMod val="100000"/>
                <a:shade val="100000"/>
              </a:schemeClr>
            </a:gs>
            <a:gs pos="100000">
              <a:schemeClr val="accent2">
                <a:hueOff val="-582145"/>
                <a:satOff val="-33571"/>
                <a:lumOff val="345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What is eligible spend?</a:t>
          </a:r>
          <a:endParaRPr lang="en-US" sz="3400" kern="1200"/>
        </a:p>
      </dsp:txBody>
      <dsp:txXfrm>
        <a:off x="39809" y="1902318"/>
        <a:ext cx="6587215" cy="735872"/>
      </dsp:txXfrm>
    </dsp:sp>
    <dsp:sp modelId="{F10D4704-6E5D-4511-ACD5-95D9B98B4B0E}">
      <dsp:nvSpPr>
        <dsp:cNvPr id="0" name=""/>
        <dsp:cNvSpPr/>
      </dsp:nvSpPr>
      <dsp:spPr>
        <a:xfrm>
          <a:off x="0" y="2775920"/>
          <a:ext cx="6666833" cy="815490"/>
        </a:xfrm>
        <a:prstGeom prst="roundRect">
          <a:avLst/>
        </a:prstGeom>
        <a:gradFill rotWithShape="0">
          <a:gsLst>
            <a:gs pos="0">
              <a:schemeClr val="accent2">
                <a:hueOff val="-873218"/>
                <a:satOff val="-50357"/>
                <a:lumOff val="5177"/>
                <a:alphaOff val="0"/>
                <a:satMod val="103000"/>
                <a:lumMod val="102000"/>
                <a:tint val="94000"/>
              </a:schemeClr>
            </a:gs>
            <a:gs pos="50000">
              <a:schemeClr val="accent2">
                <a:hueOff val="-873218"/>
                <a:satOff val="-50357"/>
                <a:lumOff val="5177"/>
                <a:alphaOff val="0"/>
                <a:satMod val="110000"/>
                <a:lumMod val="100000"/>
                <a:shade val="100000"/>
              </a:schemeClr>
            </a:gs>
            <a:gs pos="100000">
              <a:schemeClr val="accent2">
                <a:hueOff val="-873218"/>
                <a:satOff val="-50357"/>
                <a:lumOff val="517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What makes a good application?</a:t>
          </a:r>
          <a:endParaRPr lang="en-US" sz="3400" kern="1200"/>
        </a:p>
      </dsp:txBody>
      <dsp:txXfrm>
        <a:off x="39809" y="2815729"/>
        <a:ext cx="6587215" cy="735872"/>
      </dsp:txXfrm>
    </dsp:sp>
    <dsp:sp modelId="{ADFCD83A-9922-47EF-808B-26152C5BE16B}">
      <dsp:nvSpPr>
        <dsp:cNvPr id="0" name=""/>
        <dsp:cNvSpPr/>
      </dsp:nvSpPr>
      <dsp:spPr>
        <a:xfrm>
          <a:off x="0" y="3689330"/>
          <a:ext cx="6666833" cy="815490"/>
        </a:xfrm>
        <a:prstGeom prst="roundRect">
          <a:avLst/>
        </a:prstGeom>
        <a:gradFill rotWithShape="0">
          <a:gsLst>
            <a:gs pos="0">
              <a:schemeClr val="accent2">
                <a:hueOff val="-1164290"/>
                <a:satOff val="-67142"/>
                <a:lumOff val="6902"/>
                <a:alphaOff val="0"/>
                <a:satMod val="103000"/>
                <a:lumMod val="102000"/>
                <a:tint val="94000"/>
              </a:schemeClr>
            </a:gs>
            <a:gs pos="50000">
              <a:schemeClr val="accent2">
                <a:hueOff val="-1164290"/>
                <a:satOff val="-67142"/>
                <a:lumOff val="6902"/>
                <a:alphaOff val="0"/>
                <a:satMod val="110000"/>
                <a:lumMod val="100000"/>
                <a:shade val="100000"/>
              </a:schemeClr>
            </a:gs>
            <a:gs pos="100000">
              <a:schemeClr val="accent2">
                <a:hueOff val="-1164290"/>
                <a:satOff val="-67142"/>
                <a:lumOff val="6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Who decides?</a:t>
          </a:r>
          <a:endParaRPr lang="en-US" sz="3400" kern="1200"/>
        </a:p>
      </dsp:txBody>
      <dsp:txXfrm>
        <a:off x="39809" y="3729139"/>
        <a:ext cx="6587215" cy="735872"/>
      </dsp:txXfrm>
    </dsp:sp>
    <dsp:sp modelId="{0FF99C35-FAD2-4F02-BCF0-35C687D4CA72}">
      <dsp:nvSpPr>
        <dsp:cNvPr id="0" name=""/>
        <dsp:cNvSpPr/>
      </dsp:nvSpPr>
      <dsp:spPr>
        <a:xfrm>
          <a:off x="0" y="4602740"/>
          <a:ext cx="6666833" cy="81549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How?</a:t>
          </a:r>
          <a:endParaRPr lang="en-US" sz="3400" kern="1200"/>
        </a:p>
      </dsp:txBody>
      <dsp:txXfrm>
        <a:off x="39809" y="4642549"/>
        <a:ext cx="6587215" cy="7358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0D565-4EF8-480B-848D-683ADECB9B81}">
      <dsp:nvSpPr>
        <dsp:cNvPr id="0" name=""/>
        <dsp:cNvSpPr/>
      </dsp:nvSpPr>
      <dsp:spPr>
        <a:xfrm>
          <a:off x="0" y="46309"/>
          <a:ext cx="6666833" cy="127120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a:t>How will we pay the grant?</a:t>
          </a:r>
          <a:endParaRPr lang="en-US" sz="3200" kern="1200"/>
        </a:p>
      </dsp:txBody>
      <dsp:txXfrm>
        <a:off x="62055" y="108364"/>
        <a:ext cx="6542723" cy="1147095"/>
      </dsp:txXfrm>
    </dsp:sp>
    <dsp:sp modelId="{E0B0AB17-F493-4F0B-AACE-C9AD966E1549}">
      <dsp:nvSpPr>
        <dsp:cNvPr id="0" name=""/>
        <dsp:cNvSpPr/>
      </dsp:nvSpPr>
      <dsp:spPr>
        <a:xfrm>
          <a:off x="0" y="1409674"/>
          <a:ext cx="6666833" cy="1271205"/>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a:t>What is it dependant on?</a:t>
          </a:r>
          <a:endParaRPr lang="en-US" sz="3200" kern="1200"/>
        </a:p>
      </dsp:txBody>
      <dsp:txXfrm>
        <a:off x="62055" y="1471729"/>
        <a:ext cx="6542723" cy="1147095"/>
      </dsp:txXfrm>
    </dsp:sp>
    <dsp:sp modelId="{A7DD055D-B8B9-4BB1-9DD2-85241A45FD10}">
      <dsp:nvSpPr>
        <dsp:cNvPr id="0" name=""/>
        <dsp:cNvSpPr/>
      </dsp:nvSpPr>
      <dsp:spPr>
        <a:xfrm>
          <a:off x="0" y="2773040"/>
          <a:ext cx="6666833" cy="1271205"/>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a:t>How do we monitor and evaluate performance?</a:t>
          </a:r>
          <a:endParaRPr lang="en-US" sz="3200" kern="1200"/>
        </a:p>
      </dsp:txBody>
      <dsp:txXfrm>
        <a:off x="62055" y="2835095"/>
        <a:ext cx="6542723" cy="1147095"/>
      </dsp:txXfrm>
    </dsp:sp>
    <dsp:sp modelId="{C4B229D5-9A91-4035-A3D4-B01D3D9A2E29}">
      <dsp:nvSpPr>
        <dsp:cNvPr id="0" name=""/>
        <dsp:cNvSpPr/>
      </dsp:nvSpPr>
      <dsp:spPr>
        <a:xfrm>
          <a:off x="0" y="4136405"/>
          <a:ext cx="6666833" cy="1271205"/>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a:t>How will we report?</a:t>
          </a:r>
          <a:endParaRPr lang="en-US" sz="3200" kern="1200"/>
        </a:p>
      </dsp:txBody>
      <dsp:txXfrm>
        <a:off x="62055" y="4198460"/>
        <a:ext cx="6542723" cy="11470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E78A89-3A9C-49A7-A380-987EE0354A9B}" type="datetimeFigureOut">
              <a:rPr lang="en-GB" smtClean="0"/>
              <a:t>15/09/2023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2E87FC-CE84-43FD-A3AA-C773DC9F580C}" type="slidenum">
              <a:rPr lang="en-GB" smtClean="0"/>
              <a:t>‹#›</a:t>
            </a:fld>
            <a:endParaRPr lang="en-GB"/>
          </a:p>
        </p:txBody>
      </p:sp>
    </p:spTree>
    <p:extLst>
      <p:ext uri="{BB962C8B-B14F-4D97-AF65-F5344CB8AC3E}">
        <p14:creationId xmlns:p14="http://schemas.microsoft.com/office/powerpoint/2010/main" val="42288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2E87FC-CE84-43FD-A3AA-C773DC9F580C}" type="slidenum">
              <a:rPr lang="en-GB" smtClean="0"/>
              <a:t>1</a:t>
            </a:fld>
            <a:endParaRPr lang="en-GB"/>
          </a:p>
        </p:txBody>
      </p:sp>
    </p:spTree>
    <p:extLst>
      <p:ext uri="{BB962C8B-B14F-4D97-AF65-F5344CB8AC3E}">
        <p14:creationId xmlns:p14="http://schemas.microsoft.com/office/powerpoint/2010/main" val="296285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dirty="0" smtClean="0"/>
              <a:t>Services should be configured around the needs of the clients rather than delivery partners</a:t>
            </a:r>
          </a:p>
          <a:p>
            <a:pPr lvl="0"/>
            <a:endParaRPr lang="en-GB" sz="1200" dirty="0" smtClean="0"/>
          </a:p>
          <a:p>
            <a:pPr lvl="0"/>
            <a:r>
              <a:rPr lang="en-GB" sz="1200" dirty="0" smtClean="0"/>
              <a:t>‘Travel to work’ should be considered with participants to help overcome barriers (both physical and perceived) and support access to opportunities out-with their local area and across West Dunbartonshire and the wider Glasgow City Region</a:t>
            </a:r>
          </a:p>
          <a:p>
            <a:pPr lvl="0"/>
            <a:endParaRPr lang="en-GB" sz="1200" dirty="0" smtClean="0"/>
          </a:p>
          <a:p>
            <a:pPr lvl="0"/>
            <a:r>
              <a:rPr lang="en-GB" sz="1200" dirty="0" smtClean="0"/>
              <a:t>Applicants should be prepared to become an active partner, making use of the SEG resources such as training and development activity, events and be prepared to participate as appropriate in the West Dunbartonshire:  Creative Design Group; Frontline Workers Forum; and Data Toolkit.  In particular, applicants should be prepared to utilise a new Continuous Improvement Toolkit for employability services currently in development by the Scottish Government, links to which will be provided to successful applicants</a:t>
            </a:r>
          </a:p>
          <a:p>
            <a:pPr lvl="0"/>
            <a:endParaRPr lang="en-GB" sz="1200" dirty="0" smtClean="0"/>
          </a:p>
          <a:p>
            <a:pPr lvl="0"/>
            <a:r>
              <a:rPr lang="en-GB" sz="1200" dirty="0" smtClean="0"/>
              <a:t>Applicants should also be prepared to make use of the Working4U pages within the West Dunbartonshire Council website and associated social media platforms to advertise activities and promote regular good news stories. This will include posting all provision funded through the grants programme on our Strategic Skills Pipeline portal. More information and training on this will be made available with grant award documentation</a:t>
            </a:r>
          </a:p>
          <a:p>
            <a:pPr lvl="0"/>
            <a:endParaRPr lang="en-GB" sz="1200" dirty="0" smtClean="0"/>
          </a:p>
          <a:p>
            <a:pPr lvl="0"/>
            <a:r>
              <a:rPr lang="en-GB" sz="1200" dirty="0" smtClean="0"/>
              <a:t>Ensure lived experience shapes service design and delivery as outlined in the Scottish approach to service design</a:t>
            </a:r>
          </a:p>
          <a:p>
            <a:pPr lvl="0"/>
            <a:endParaRPr lang="en-GB" sz="1200" dirty="0" smtClean="0"/>
          </a:p>
          <a:p>
            <a:pPr lvl="0"/>
            <a:r>
              <a:rPr lang="en-GB" sz="1200" dirty="0" smtClean="0"/>
              <a:t>Ensure that the design of services have considered the needs of those with protected characteristics</a:t>
            </a:r>
          </a:p>
          <a:p>
            <a:pPr lvl="0"/>
            <a:endParaRPr lang="en-GB" sz="1200" dirty="0" smtClean="0"/>
          </a:p>
          <a:p>
            <a:pPr lvl="0"/>
            <a:r>
              <a:rPr lang="en-GB" sz="1200" dirty="0" smtClean="0"/>
              <a:t>Provide </a:t>
            </a:r>
            <a:r>
              <a:rPr lang="en-GB" sz="1200" dirty="0" err="1" smtClean="0"/>
              <a:t>additionality</a:t>
            </a:r>
            <a:r>
              <a:rPr lang="en-GB" sz="1200" dirty="0" smtClean="0"/>
              <a:t> to existing provision available in West Dunbartonshire with connectivity, where permissible, to established provision and building progression routes into Further/Higher Education, Modern and Graduate Apprenticeships and other appropriate provision, as well as supporting access to employment</a:t>
            </a:r>
          </a:p>
          <a:p>
            <a:pPr lvl="0"/>
            <a:r>
              <a:rPr lang="en-GB" sz="1200" dirty="0" smtClean="0"/>
              <a:t>Provision must not put at risk participants current eligibility for benefits or lead to a reduction in overall income</a:t>
            </a:r>
          </a:p>
          <a:p>
            <a:endParaRPr lang="en-GB" dirty="0"/>
          </a:p>
        </p:txBody>
      </p:sp>
      <p:sp>
        <p:nvSpPr>
          <p:cNvPr id="4" name="Slide Number Placeholder 3"/>
          <p:cNvSpPr>
            <a:spLocks noGrp="1"/>
          </p:cNvSpPr>
          <p:nvPr>
            <p:ph type="sldNum" sz="quarter" idx="10"/>
          </p:nvPr>
        </p:nvSpPr>
        <p:spPr/>
        <p:txBody>
          <a:bodyPr/>
          <a:lstStyle/>
          <a:p>
            <a:fld id="{992E87FC-CE84-43FD-A3AA-C773DC9F580C}" type="slidenum">
              <a:rPr lang="en-GB" smtClean="0"/>
              <a:t>5</a:t>
            </a:fld>
            <a:endParaRPr lang="en-GB"/>
          </a:p>
        </p:txBody>
      </p:sp>
    </p:spTree>
    <p:extLst>
      <p:ext uri="{BB962C8B-B14F-4D97-AF65-F5344CB8AC3E}">
        <p14:creationId xmlns:p14="http://schemas.microsoft.com/office/powerpoint/2010/main" val="834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2E87FC-CE84-43FD-A3AA-C773DC9F580C}" type="slidenum">
              <a:rPr lang="en-GB" smtClean="0"/>
              <a:t>7</a:t>
            </a:fld>
            <a:endParaRPr lang="en-GB"/>
          </a:p>
        </p:txBody>
      </p:sp>
    </p:spTree>
    <p:extLst>
      <p:ext uri="{BB962C8B-B14F-4D97-AF65-F5344CB8AC3E}">
        <p14:creationId xmlns:p14="http://schemas.microsoft.com/office/powerpoint/2010/main" val="1277705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2E87FC-CE84-43FD-A3AA-C773DC9F580C}" type="slidenum">
              <a:rPr lang="en-GB" smtClean="0"/>
              <a:t>12</a:t>
            </a:fld>
            <a:endParaRPr lang="en-GB"/>
          </a:p>
        </p:txBody>
      </p:sp>
    </p:spTree>
    <p:extLst>
      <p:ext uri="{BB962C8B-B14F-4D97-AF65-F5344CB8AC3E}">
        <p14:creationId xmlns:p14="http://schemas.microsoft.com/office/powerpoint/2010/main" val="2666872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2E87FC-CE84-43FD-A3AA-C773DC9F580C}" type="slidenum">
              <a:rPr lang="en-GB" smtClean="0"/>
              <a:t>14</a:t>
            </a:fld>
            <a:endParaRPr lang="en-GB"/>
          </a:p>
        </p:txBody>
      </p:sp>
    </p:spTree>
    <p:extLst>
      <p:ext uri="{BB962C8B-B14F-4D97-AF65-F5344CB8AC3E}">
        <p14:creationId xmlns:p14="http://schemas.microsoft.com/office/powerpoint/2010/main" val="164776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A6F1-4334-4841-820B-C5C27BF2D8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DEA6500-B863-4DF8-B424-AE3B6F9711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528973-7182-4933-B710-3EBB491A5FD9}"/>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5" name="Footer Placeholder 4">
            <a:extLst>
              <a:ext uri="{FF2B5EF4-FFF2-40B4-BE49-F238E27FC236}">
                <a16:creationId xmlns:a16="http://schemas.microsoft.com/office/drawing/2014/main" id="{D3FFA47A-BD6D-4C4E-AC0E-5B74BF4452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D4437F-83A7-4F02-A196-F2B18B1895F8}"/>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420048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67AB9-8EC1-4FFA-8449-0266CF6337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7BD372-5471-4227-A1CD-178B454AA3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E5F5F2-1523-4FA7-BAD1-82C316CAC25E}"/>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5" name="Footer Placeholder 4">
            <a:extLst>
              <a:ext uri="{FF2B5EF4-FFF2-40B4-BE49-F238E27FC236}">
                <a16:creationId xmlns:a16="http://schemas.microsoft.com/office/drawing/2014/main" id="{AD840780-22A7-4FB4-8BF4-44E70AC5CF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0AE84E-9912-4A30-A536-14DC3C8F5D6A}"/>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05651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2A704-CBE5-45D2-9E2B-7123602999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772342-25C2-4179-B904-F7E39D9214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433ED0-5A6E-4707-A8D0-E4DCED119DD9}"/>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5" name="Footer Placeholder 4">
            <a:extLst>
              <a:ext uri="{FF2B5EF4-FFF2-40B4-BE49-F238E27FC236}">
                <a16:creationId xmlns:a16="http://schemas.microsoft.com/office/drawing/2014/main" id="{4A72B8EF-0D20-4ACA-BD6C-EBBC8C25E2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9FDB24-08BC-4BF9-8E27-73CC7A460179}"/>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72716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00C19-0C24-4366-A8F4-95F4821D42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097327-41A8-466C-876C-B1D2652AAA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75B25B-60B2-4AD2-B3A2-7A2547B7B423}"/>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5" name="Footer Placeholder 4">
            <a:extLst>
              <a:ext uri="{FF2B5EF4-FFF2-40B4-BE49-F238E27FC236}">
                <a16:creationId xmlns:a16="http://schemas.microsoft.com/office/drawing/2014/main" id="{B2D6FCD6-D383-4942-AA25-18EC330740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15E211-EF8E-445F-AE88-2A433FED5CCB}"/>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91355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78D50-5698-4036-BB57-B19C8C3CF2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55CD1BE-0B00-4211-9B97-541B185583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0648C1-0924-4EAB-B03E-56D36B1A2AAA}"/>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5" name="Footer Placeholder 4">
            <a:extLst>
              <a:ext uri="{FF2B5EF4-FFF2-40B4-BE49-F238E27FC236}">
                <a16:creationId xmlns:a16="http://schemas.microsoft.com/office/drawing/2014/main" id="{E3B06B36-E67B-45F3-AB23-06AFEBE8E4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4A4470-D0A5-4F35-B249-FA50E64EB947}"/>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71711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05BC-0676-4B17-98EC-BA1F67FAD8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B156F3-5137-404E-A528-8744374258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7D68A48-3969-4066-969F-D0FFFCB1D7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589BCE-A477-4A2A-96D5-FC99F31D3F03}"/>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6" name="Footer Placeholder 5">
            <a:extLst>
              <a:ext uri="{FF2B5EF4-FFF2-40B4-BE49-F238E27FC236}">
                <a16:creationId xmlns:a16="http://schemas.microsoft.com/office/drawing/2014/main" id="{204DC15C-0619-4DF4-974F-35D500FA8B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44531E-2991-4DFC-881B-6E8BF331B6AC}"/>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137690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A5B0B-F323-45D3-8B90-8473FDEB7C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FE0F2B-BCFE-40BE-990F-4FA4B0C289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9717CE-93CB-4A21-89DC-CB84E5B6C2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16F00E-F7FC-4840-BA3A-8E86736EE1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ACED7B-93C0-4003-9E06-FDF146E3B0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101C80-C19F-47D5-B3CD-3E83BF72B6C6}"/>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8" name="Footer Placeholder 7">
            <a:extLst>
              <a:ext uri="{FF2B5EF4-FFF2-40B4-BE49-F238E27FC236}">
                <a16:creationId xmlns:a16="http://schemas.microsoft.com/office/drawing/2014/main" id="{759CFF69-ECF3-486B-AD23-E07E271D83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AF5DAA-1E10-4684-89AF-63135F87848E}"/>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176258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04F6F-E67B-48B4-A770-B1F718DBB9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4ABD3F-1B99-4750-AD0A-C3DFAC5E731D}"/>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4" name="Footer Placeholder 3">
            <a:extLst>
              <a:ext uri="{FF2B5EF4-FFF2-40B4-BE49-F238E27FC236}">
                <a16:creationId xmlns:a16="http://schemas.microsoft.com/office/drawing/2014/main" id="{69DF3F3A-BDDB-4733-A441-BCE9430E5E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8C4B983-A11F-4479-AA7B-A5D72EDAE2BC}"/>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382315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03DD-0913-44E5-A883-3833A745C2F2}"/>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3" name="Footer Placeholder 2">
            <a:extLst>
              <a:ext uri="{FF2B5EF4-FFF2-40B4-BE49-F238E27FC236}">
                <a16:creationId xmlns:a16="http://schemas.microsoft.com/office/drawing/2014/main" id="{88108FCD-8CFF-4F3E-BDBE-B2831240C58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FACC00-FD4C-43D5-8336-D50C303BBDBA}"/>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131486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1FE0A-D011-41B5-8B2F-7F786A98E1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7E6C42C-631A-4879-B4F3-FF863E4ED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D32F97-5627-425A-BF23-9D9C36ED19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24B929-2067-48A2-81DF-1259DEC3A0D5}"/>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6" name="Footer Placeholder 5">
            <a:extLst>
              <a:ext uri="{FF2B5EF4-FFF2-40B4-BE49-F238E27FC236}">
                <a16:creationId xmlns:a16="http://schemas.microsoft.com/office/drawing/2014/main" id="{2B622E62-BEFB-46AC-90B1-AB2C6E1158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CB21F1-054A-487C-AEDB-763E980FFADD}"/>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59625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F95AE-05E6-4796-9106-F3CCB9DDD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3B1113-42E7-45CC-BF6E-B57DEDDA5E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D5F501-84D6-4882-861A-5D0E78B7A0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2A3266-BB56-4016-8349-EDD8E4346BDF}"/>
              </a:ext>
            </a:extLst>
          </p:cNvPr>
          <p:cNvSpPr>
            <a:spLocks noGrp="1"/>
          </p:cNvSpPr>
          <p:nvPr>
            <p:ph type="dt" sz="half" idx="10"/>
          </p:nvPr>
        </p:nvSpPr>
        <p:spPr/>
        <p:txBody>
          <a:bodyPr/>
          <a:lstStyle/>
          <a:p>
            <a:fld id="{6E549E39-3D17-43E5-821F-6086331E110A}" type="datetimeFigureOut">
              <a:rPr lang="en-GB" smtClean="0"/>
              <a:t>15/09/2023</a:t>
            </a:fld>
            <a:endParaRPr lang="en-GB"/>
          </a:p>
        </p:txBody>
      </p:sp>
      <p:sp>
        <p:nvSpPr>
          <p:cNvPr id="6" name="Footer Placeholder 5">
            <a:extLst>
              <a:ext uri="{FF2B5EF4-FFF2-40B4-BE49-F238E27FC236}">
                <a16:creationId xmlns:a16="http://schemas.microsoft.com/office/drawing/2014/main" id="{8742EC15-6DFC-4944-AA61-5B6E1CD4F4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EBDCD4-DBEC-4CED-8D34-2D972B674829}"/>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8695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72C48A-9102-4110-B5AB-56188E521D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E951C-A765-4F23-897E-41963D940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0DBBAE-1483-4270-8E0F-23C7747F63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49E39-3D17-43E5-821F-6086331E110A}" type="datetimeFigureOut">
              <a:rPr lang="en-GB" smtClean="0"/>
              <a:t>15/09/2023</a:t>
            </a:fld>
            <a:endParaRPr lang="en-GB"/>
          </a:p>
        </p:txBody>
      </p:sp>
      <p:sp>
        <p:nvSpPr>
          <p:cNvPr id="5" name="Footer Placeholder 4">
            <a:extLst>
              <a:ext uri="{FF2B5EF4-FFF2-40B4-BE49-F238E27FC236}">
                <a16:creationId xmlns:a16="http://schemas.microsoft.com/office/drawing/2014/main" id="{8C929E10-98B6-497F-91E7-063FA9090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C93619-5F1C-47C1-B83D-46D6FF2D3C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6D7F2-87BE-4345-A8CE-93A3A088BF64}" type="slidenum">
              <a:rPr lang="en-GB" smtClean="0"/>
              <a:t>‹#›</a:t>
            </a:fld>
            <a:endParaRPr lang="en-GB"/>
          </a:p>
        </p:txBody>
      </p:sp>
    </p:spTree>
    <p:extLst>
      <p:ext uri="{BB962C8B-B14F-4D97-AF65-F5344CB8AC3E}">
        <p14:creationId xmlns:p14="http://schemas.microsoft.com/office/powerpoint/2010/main" val="197867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hyperlink" Target="https://view.officeapps.live.com/op/view.aspx?src=https%3A%2F%2Fwww.west-dunbarton.gov.uk%2Fmedia%2F332bkfwl%2F_1b-west-dunbartonshire-employability-grants-programme-application-form-stage-3-sept-23-final.docx&amp;wdOrigin=BROWSELIN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est-dunbarton.gov.uk/nolb" TargetMode="External"/><Relationship Id="rId2" Type="http://schemas.openxmlformats.org/officeDocument/2006/relationships/hyperlink" Target="https://www.west-dunbarton.gov.uk/business/grant-and-loan/working4u-employability-grants-programm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west-dunbarton.gov.uk/media/4310257/sustainable-growth.pdf" TargetMode="External"/><Relationship Id="rId7" Type="http://schemas.openxmlformats.org/officeDocument/2006/relationships/hyperlink" Target="https://www.west-dunbarton.gov.uk/business/grant-and-loan/working4u-employability-grants-programme/" TargetMode="External"/><Relationship Id="rId2" Type="http://schemas.openxmlformats.org/officeDocument/2006/relationships/hyperlink" Target="https://www.west-dunbarton.gov.uk/media/4314005/strat-plan-2017-22.pdf" TargetMode="External"/><Relationship Id="rId1" Type="http://schemas.openxmlformats.org/officeDocument/2006/relationships/slideLayout" Target="../slideLayouts/slideLayout2.xml"/><Relationship Id="rId6" Type="http://schemas.openxmlformats.org/officeDocument/2006/relationships/hyperlink" Target="file:///\\west-dunbarton.gov.uk\globalshare\Working4U\_3%20Working4U%20Strategic%20Stakeholder%20Meetings\_2b%20Strategic%20Employability%20Group\_0%20NOLB%20Partnership%20Planning%20Development\Workstream%204%20Local%20labour%20market%20info\_0%20WD%20SEG%20Data%20Challenges%20and%20Themes.docx" TargetMode="External"/><Relationship Id="rId5" Type="http://schemas.openxmlformats.org/officeDocument/2006/relationships/hyperlink" Target="https://www.gov.scot/publications/no-one-left-behind-delivery-plan/documents/" TargetMode="External"/><Relationship Id="rId4" Type="http://schemas.openxmlformats.org/officeDocument/2006/relationships/hyperlink" Target="https://www.west-dunbarton.gov.uk/media/4313518/west-dunbartonshire-plan-for-plac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E63EC03-427D-4E56-98C0-414952DE3597}"/>
              </a:ext>
            </a:extLst>
          </p:cNvPr>
          <p:cNvPicPr>
            <a:picLocks noChangeAspect="1"/>
          </p:cNvPicPr>
          <p:nvPr/>
        </p:nvPicPr>
        <p:blipFill>
          <a:blip r:embed="rId3"/>
          <a:stretch>
            <a:fillRect/>
          </a:stretch>
        </p:blipFill>
        <p:spPr>
          <a:xfrm>
            <a:off x="241004" y="255181"/>
            <a:ext cx="11500441" cy="6395174"/>
          </a:xfrm>
          <a:prstGeom prst="rect">
            <a:avLst/>
          </a:prstGeom>
        </p:spPr>
      </p:pic>
      <p:sp>
        <p:nvSpPr>
          <p:cNvPr id="9" name="TextBox 8">
            <a:extLst>
              <a:ext uri="{FF2B5EF4-FFF2-40B4-BE49-F238E27FC236}">
                <a16:creationId xmlns:a16="http://schemas.microsoft.com/office/drawing/2014/main" id="{52890975-7329-4065-80DF-DF9EE074598D}"/>
              </a:ext>
            </a:extLst>
          </p:cNvPr>
          <p:cNvSpPr txBox="1"/>
          <p:nvPr/>
        </p:nvSpPr>
        <p:spPr>
          <a:xfrm>
            <a:off x="1041992" y="1868871"/>
            <a:ext cx="10356110" cy="3600986"/>
          </a:xfrm>
          <a:prstGeom prst="rect">
            <a:avLst/>
          </a:prstGeom>
          <a:noFill/>
        </p:spPr>
        <p:txBody>
          <a:bodyPr wrap="square">
            <a:spAutoFit/>
          </a:bodyPr>
          <a:lstStyle/>
          <a:p>
            <a:pPr algn="ctr"/>
            <a:r>
              <a:rPr lang="en-GB" sz="4400" dirty="0" smtClean="0">
                <a:solidFill>
                  <a:schemeClr val="bg1"/>
                </a:solidFill>
              </a:rPr>
              <a:t>West Dunbartonshire </a:t>
            </a:r>
          </a:p>
          <a:p>
            <a:pPr algn="ctr"/>
            <a:r>
              <a:rPr lang="en-GB" sz="4400" dirty="0" smtClean="0">
                <a:solidFill>
                  <a:schemeClr val="bg1"/>
                </a:solidFill>
              </a:rPr>
              <a:t>Employability Grant Programme</a:t>
            </a:r>
            <a:endParaRPr lang="en-GB" sz="4400" dirty="0">
              <a:solidFill>
                <a:schemeClr val="bg1"/>
              </a:solidFill>
            </a:endParaRPr>
          </a:p>
          <a:p>
            <a:pPr algn="ctr"/>
            <a:r>
              <a:rPr lang="en-GB" sz="4400" dirty="0">
                <a:solidFill>
                  <a:schemeClr val="bg1"/>
                </a:solidFill>
              </a:rPr>
              <a:t> Information Session</a:t>
            </a:r>
          </a:p>
          <a:p>
            <a:pPr algn="ctr"/>
            <a:r>
              <a:rPr lang="en-GB" sz="2400" dirty="0" smtClean="0">
                <a:solidFill>
                  <a:schemeClr val="bg1"/>
                </a:solidFill>
              </a:rPr>
              <a:t>Stephen Brooks </a:t>
            </a:r>
            <a:r>
              <a:rPr lang="en-GB" sz="2400" dirty="0">
                <a:solidFill>
                  <a:schemeClr val="bg1"/>
                </a:solidFill>
              </a:rPr>
              <a:t>– </a:t>
            </a:r>
            <a:r>
              <a:rPr lang="en-GB" sz="2400" dirty="0" smtClean="0">
                <a:solidFill>
                  <a:schemeClr val="bg1"/>
                </a:solidFill>
              </a:rPr>
              <a:t>West Dunbartonshire Strategic Employability Group Chair/Working4U Manager West Dunbartonshire Council </a:t>
            </a:r>
            <a:endParaRPr lang="en-GB" sz="2400" dirty="0">
              <a:solidFill>
                <a:schemeClr val="bg1"/>
              </a:solidFill>
            </a:endParaRPr>
          </a:p>
          <a:p>
            <a:pPr algn="ctr"/>
            <a:r>
              <a:rPr lang="en-GB" sz="4800" dirty="0" smtClean="0">
                <a:solidFill>
                  <a:schemeClr val="bg1"/>
                </a:solidFill>
              </a:rPr>
              <a:t> </a:t>
            </a:r>
            <a:endParaRPr lang="en-GB" sz="4800" dirty="0">
              <a:solidFill>
                <a:schemeClr val="bg1"/>
              </a:solidFill>
            </a:endParaRPr>
          </a:p>
        </p:txBody>
      </p:sp>
      <p:pic>
        <p:nvPicPr>
          <p:cNvPr id="2" name="Picture 1"/>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44282" y="463618"/>
            <a:ext cx="3357263" cy="1219883"/>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3537" y="432275"/>
            <a:ext cx="2573916" cy="1303797"/>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1545" y="5469857"/>
            <a:ext cx="4361992" cy="784697"/>
          </a:xfrm>
          <a:prstGeom prst="rect">
            <a:avLst/>
          </a:prstGeom>
        </p:spPr>
      </p:pic>
    </p:spTree>
    <p:extLst>
      <p:ext uri="{BB962C8B-B14F-4D97-AF65-F5344CB8AC3E}">
        <p14:creationId xmlns:p14="http://schemas.microsoft.com/office/powerpoint/2010/main" val="3336950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CF0519-665C-4178-AAB9-68F283B2E334}"/>
              </a:ext>
            </a:extLst>
          </p:cNvPr>
          <p:cNvSpPr>
            <a:spLocks noGrp="1"/>
          </p:cNvSpPr>
          <p:nvPr>
            <p:ph type="title"/>
          </p:nvPr>
        </p:nvSpPr>
        <p:spPr>
          <a:xfrm>
            <a:off x="586478" y="1683756"/>
            <a:ext cx="3115265" cy="2396359"/>
          </a:xfrm>
        </p:spPr>
        <p:txBody>
          <a:bodyPr anchor="b">
            <a:normAutofit/>
          </a:bodyPr>
          <a:lstStyle/>
          <a:p>
            <a:pPr algn="r"/>
            <a:r>
              <a:rPr lang="en-GB" sz="4000" b="1">
                <a:solidFill>
                  <a:srgbClr val="FFFFFF"/>
                </a:solidFill>
              </a:rPr>
              <a:t>The Application Process </a:t>
            </a:r>
          </a:p>
        </p:txBody>
      </p:sp>
      <p:graphicFrame>
        <p:nvGraphicFramePr>
          <p:cNvPr id="5" name="Content Placeholder 2">
            <a:extLst>
              <a:ext uri="{FF2B5EF4-FFF2-40B4-BE49-F238E27FC236}">
                <a16:creationId xmlns:a16="http://schemas.microsoft.com/office/drawing/2014/main" id="{41A5199B-AA85-4235-8C01-00CDB82CD76F}"/>
              </a:ext>
            </a:extLst>
          </p:cNvPr>
          <p:cNvGraphicFramePr>
            <a:graphicFrameLocks noGrp="1"/>
          </p:cNvGraphicFramePr>
          <p:nvPr>
            <p:ph idx="1"/>
            <p:extLst>
              <p:ext uri="{D42A27DB-BD31-4B8C-83A1-F6EECF244321}">
                <p14:modId xmlns:p14="http://schemas.microsoft.com/office/powerpoint/2010/main" val="407217307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19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F0A3FF-F162-42DD-AA19-099DEC11C072}"/>
              </a:ext>
            </a:extLst>
          </p:cNvPr>
          <p:cNvSpPr>
            <a:spLocks noGrp="1"/>
          </p:cNvSpPr>
          <p:nvPr>
            <p:ph type="title"/>
          </p:nvPr>
        </p:nvSpPr>
        <p:spPr>
          <a:xfrm>
            <a:off x="586478" y="1683756"/>
            <a:ext cx="3115265" cy="2396359"/>
          </a:xfrm>
        </p:spPr>
        <p:txBody>
          <a:bodyPr anchor="b">
            <a:normAutofit/>
          </a:bodyPr>
          <a:lstStyle/>
          <a:p>
            <a:pPr algn="r"/>
            <a:r>
              <a:rPr lang="en-GB" sz="4000" b="1" dirty="0">
                <a:solidFill>
                  <a:srgbClr val="FFFFFF"/>
                </a:solidFill>
              </a:rPr>
              <a:t>Grant Payment </a:t>
            </a:r>
            <a:r>
              <a:rPr lang="en-GB" sz="4000" b="1" dirty="0" smtClean="0">
                <a:solidFill>
                  <a:srgbClr val="FFFFFF"/>
                </a:solidFill>
              </a:rPr>
              <a:t>Process</a:t>
            </a:r>
            <a:br>
              <a:rPr lang="en-GB" sz="4000" b="1" dirty="0" smtClean="0">
                <a:solidFill>
                  <a:srgbClr val="FFFFFF"/>
                </a:solidFill>
              </a:rPr>
            </a:br>
            <a:r>
              <a:rPr lang="en-GB" sz="4000" b="1" dirty="0" smtClean="0">
                <a:solidFill>
                  <a:srgbClr val="FFFFFF"/>
                </a:solidFill>
              </a:rPr>
              <a:t>T&amp;Cs</a:t>
            </a:r>
            <a:endParaRPr lang="en-GB" sz="4000" b="1" dirty="0">
              <a:solidFill>
                <a:srgbClr val="FFFFFF"/>
              </a:solidFill>
            </a:endParaRPr>
          </a:p>
        </p:txBody>
      </p:sp>
      <p:graphicFrame>
        <p:nvGraphicFramePr>
          <p:cNvPr id="5" name="Content Placeholder 2">
            <a:extLst>
              <a:ext uri="{FF2B5EF4-FFF2-40B4-BE49-F238E27FC236}">
                <a16:creationId xmlns:a16="http://schemas.microsoft.com/office/drawing/2014/main" id="{7159B414-BE71-4227-AB44-033D3CC42B23}"/>
              </a:ext>
            </a:extLst>
          </p:cNvPr>
          <p:cNvGraphicFramePr>
            <a:graphicFrameLocks noGrp="1"/>
          </p:cNvGraphicFramePr>
          <p:nvPr>
            <p:ph idx="1"/>
            <p:extLst>
              <p:ext uri="{D42A27DB-BD31-4B8C-83A1-F6EECF244321}">
                <p14:modId xmlns:p14="http://schemas.microsoft.com/office/powerpoint/2010/main" val="374501862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8009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5013025-74FF-4298-9AC1-3B26044790AA}"/>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a:solidFill>
                  <a:schemeClr val="bg1">
                    <a:lumMod val="95000"/>
                    <a:lumOff val="5000"/>
                  </a:schemeClr>
                </a:solidFill>
              </a:rPr>
              <a:t>The Application Form</a:t>
            </a:r>
            <a:br>
              <a:rPr lang="en-US" sz="5400" dirty="0">
                <a:solidFill>
                  <a:schemeClr val="bg1">
                    <a:lumMod val="95000"/>
                    <a:lumOff val="5000"/>
                  </a:schemeClr>
                </a:solidFill>
              </a:rPr>
            </a:br>
            <a:r>
              <a:rPr lang="en-US" sz="1600" dirty="0">
                <a:solidFill>
                  <a:schemeClr val="bg1">
                    <a:lumMod val="95000"/>
                    <a:lumOff val="5000"/>
                  </a:schemeClr>
                </a:solidFill>
                <a:hlinkClick r:id="rId3"/>
              </a:rPr>
              <a:t>https://</a:t>
            </a:r>
            <a:r>
              <a:rPr lang="en-US" sz="1600" dirty="0" smtClean="0">
                <a:solidFill>
                  <a:schemeClr val="bg1">
                    <a:lumMod val="95000"/>
                    <a:lumOff val="5000"/>
                  </a:schemeClr>
                </a:solidFill>
                <a:hlinkClick r:id="rId3"/>
              </a:rPr>
              <a:t>view.officeapps.live.com/op/view.aspx?src=https%3A%2F%2Fwww.west-dunbarton.gov.uk%2Fmedia%2F332bkfwl%2F_1b-west-dunbartonshire-employability-grants-programme-application-form-stage-3-sept-23-final.docx&amp;wdOrigin=BROWSELINK</a:t>
            </a:r>
            <a:r>
              <a:rPr lang="en-US" sz="1600" dirty="0" smtClean="0">
                <a:solidFill>
                  <a:schemeClr val="bg1">
                    <a:lumMod val="95000"/>
                    <a:lumOff val="5000"/>
                  </a:schemeClr>
                </a:solidFill>
              </a:rPr>
              <a:t>  </a:t>
            </a:r>
            <a:endParaRPr lang="en-US" sz="1600" dirty="0">
              <a:solidFill>
                <a:schemeClr val="bg1">
                  <a:lumMod val="95000"/>
                  <a:lumOff val="5000"/>
                </a:schemeClr>
              </a:solidFill>
            </a:endParaRPr>
          </a:p>
        </p:txBody>
      </p:sp>
    </p:spTree>
    <p:extLst>
      <p:ext uri="{BB962C8B-B14F-4D97-AF65-F5344CB8AC3E}">
        <p14:creationId xmlns:p14="http://schemas.microsoft.com/office/powerpoint/2010/main" val="8640449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8D45CC-F7B6-4AD8-B443-421DCE5B8097}"/>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How We Will Help </a:t>
            </a:r>
          </a:p>
        </p:txBody>
      </p:sp>
      <p:sp>
        <p:nvSpPr>
          <p:cNvPr id="3" name="Content Placeholder 2">
            <a:extLst>
              <a:ext uri="{FF2B5EF4-FFF2-40B4-BE49-F238E27FC236}">
                <a16:creationId xmlns:a16="http://schemas.microsoft.com/office/drawing/2014/main" id="{563BA7FA-27A8-4B07-9012-D2A70DE82274}"/>
              </a:ext>
            </a:extLst>
          </p:cNvPr>
          <p:cNvSpPr>
            <a:spLocks noGrp="1"/>
          </p:cNvSpPr>
          <p:nvPr>
            <p:ph idx="1"/>
          </p:nvPr>
        </p:nvSpPr>
        <p:spPr>
          <a:xfrm>
            <a:off x="935665" y="1891970"/>
            <a:ext cx="10159965" cy="4445035"/>
          </a:xfrm>
        </p:spPr>
        <p:txBody>
          <a:bodyPr anchor="ctr">
            <a:normAutofit/>
          </a:bodyPr>
          <a:lstStyle/>
          <a:p>
            <a:r>
              <a:rPr lang="en-GB" sz="2000" dirty="0"/>
              <a:t>Data and information</a:t>
            </a:r>
            <a:r>
              <a:rPr lang="en-GB" sz="2000" dirty="0" smtClean="0"/>
              <a:t>.</a:t>
            </a:r>
          </a:p>
          <a:p>
            <a:pPr lvl="1"/>
            <a:r>
              <a:rPr lang="en-GB" sz="2000" dirty="0" smtClean="0"/>
              <a:t>Employability Grant Guidance </a:t>
            </a:r>
            <a:endParaRPr lang="en-GB" sz="2000" dirty="0"/>
          </a:p>
          <a:p>
            <a:r>
              <a:rPr lang="en-GB" sz="2000" dirty="0"/>
              <a:t>Contact point for further information requests or </a:t>
            </a:r>
            <a:r>
              <a:rPr lang="en-GB" sz="2000" dirty="0" smtClean="0"/>
              <a:t>queries</a:t>
            </a:r>
            <a:endParaRPr lang="en-GB" sz="2000" dirty="0" smtClean="0">
              <a:solidFill>
                <a:srgbClr val="FF0000"/>
              </a:solidFill>
            </a:endParaRPr>
          </a:p>
          <a:p>
            <a:pPr lvl="1"/>
            <a:r>
              <a:rPr lang="en-GB" sz="2000" dirty="0"/>
              <a:t>You should be able to find the answers to most of the questions you may have about this Grant Award Programme within the published documentation.  If, however, after checking through the published documentation, you need to ask a question then please email your query to:  </a:t>
            </a:r>
            <a:r>
              <a:rPr lang="en-GB" sz="2000" u="sng" dirty="0">
                <a:hlinkClick r:id="rId2"/>
              </a:rPr>
              <a:t>https://www.west-dunbarton.gov.uk/business/grant-and-loan/working4u-employability-grants-programme</a:t>
            </a:r>
            <a:r>
              <a:rPr lang="en-GB" sz="2000" u="sng" dirty="0" smtClean="0">
                <a:hlinkClick r:id="rId2"/>
              </a:rPr>
              <a:t>/</a:t>
            </a:r>
            <a:r>
              <a:rPr lang="en-GB" sz="2000" u="sng" dirty="0" smtClean="0"/>
              <a:t> </a:t>
            </a:r>
          </a:p>
          <a:p>
            <a:pPr lvl="1"/>
            <a:r>
              <a:rPr lang="en-GB" sz="2000" b="1" dirty="0" smtClean="0"/>
              <a:t>Please </a:t>
            </a:r>
            <a:r>
              <a:rPr lang="en-GB" sz="2000" b="1" dirty="0"/>
              <a:t>note that the deadline for submitting questions is </a:t>
            </a:r>
            <a:r>
              <a:rPr lang="en-GB" sz="2000" b="1" dirty="0" smtClean="0"/>
              <a:t>midnight </a:t>
            </a:r>
            <a:r>
              <a:rPr lang="en-GB" sz="2000" b="1" dirty="0"/>
              <a:t>on </a:t>
            </a:r>
            <a:r>
              <a:rPr lang="en-GB" sz="2000" b="1" dirty="0" smtClean="0"/>
              <a:t>22</a:t>
            </a:r>
            <a:r>
              <a:rPr lang="en-GB" sz="2000" b="1" baseline="30000" dirty="0" smtClean="0"/>
              <a:t>nd</a:t>
            </a:r>
            <a:r>
              <a:rPr lang="en-GB" sz="2000" b="1" dirty="0" smtClean="0"/>
              <a:t> of September 2023 and that responses </a:t>
            </a:r>
            <a:r>
              <a:rPr lang="en-GB" sz="2000" b="1" dirty="0"/>
              <a:t>to questions submitted after this deadline cannot be provided</a:t>
            </a:r>
            <a:r>
              <a:rPr lang="en-GB" sz="2000" b="1" dirty="0" smtClean="0"/>
              <a:t>.</a:t>
            </a:r>
            <a:endParaRPr lang="en-GB" sz="2000" dirty="0">
              <a:solidFill>
                <a:srgbClr val="FF0000"/>
              </a:solidFill>
            </a:endParaRPr>
          </a:p>
          <a:p>
            <a:r>
              <a:rPr lang="en-GB" sz="2000" dirty="0" smtClean="0"/>
              <a:t>Use </a:t>
            </a:r>
            <a:r>
              <a:rPr lang="en-GB" sz="2000" dirty="0"/>
              <a:t>of new pages on the </a:t>
            </a:r>
            <a:r>
              <a:rPr lang="en-GB" sz="2000" dirty="0" smtClean="0"/>
              <a:t>West Dunbartonshire Council Website </a:t>
            </a:r>
          </a:p>
          <a:p>
            <a:pPr lvl="1"/>
            <a:r>
              <a:rPr lang="en-GB" sz="2000" dirty="0" smtClean="0"/>
              <a:t> </a:t>
            </a:r>
            <a:r>
              <a:rPr lang="en-GB" sz="2000" u="sng" dirty="0">
                <a:hlinkClick r:id="rId3"/>
              </a:rPr>
              <a:t>https://www.west-dunbarton.gov.uk/nolb</a:t>
            </a:r>
            <a:endParaRPr lang="en-GB" sz="2000" dirty="0"/>
          </a:p>
          <a:p>
            <a:endParaRPr lang="en-GB" sz="2000" dirty="0"/>
          </a:p>
        </p:txBody>
      </p:sp>
    </p:spTree>
    <p:extLst>
      <p:ext uri="{BB962C8B-B14F-4D97-AF65-F5344CB8AC3E}">
        <p14:creationId xmlns:p14="http://schemas.microsoft.com/office/powerpoint/2010/main" val="2738911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653" y="543664"/>
            <a:ext cx="11802138" cy="5693866"/>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GB" sz="2400" b="1" dirty="0" smtClean="0"/>
              <a:t>Timetable:</a:t>
            </a:r>
            <a:endParaRPr lang="en-GB" sz="2400" b="1" dirty="0"/>
          </a:p>
          <a:p>
            <a:endParaRPr lang="en-GB" sz="2000" dirty="0"/>
          </a:p>
          <a:p>
            <a:endParaRPr lang="en-GB" sz="2000" dirty="0"/>
          </a:p>
          <a:p>
            <a:r>
              <a:rPr lang="en-GB" sz="2000" dirty="0"/>
              <a:t>Grant opens for </a:t>
            </a:r>
            <a:r>
              <a:rPr lang="en-GB" sz="2000" dirty="0" smtClean="0"/>
              <a:t>applications:  				Monday </a:t>
            </a:r>
            <a:r>
              <a:rPr lang="en-GB" sz="2000" dirty="0"/>
              <a:t>11th September </a:t>
            </a:r>
            <a:r>
              <a:rPr lang="en-GB" sz="2000" dirty="0" smtClean="0"/>
              <a:t>2023</a:t>
            </a:r>
          </a:p>
          <a:p>
            <a:endParaRPr lang="en-GB" sz="2000" dirty="0"/>
          </a:p>
          <a:p>
            <a:r>
              <a:rPr lang="en-GB" sz="2000" dirty="0" smtClean="0"/>
              <a:t>Eventbrite-Information </a:t>
            </a:r>
            <a:r>
              <a:rPr lang="en-GB" sz="2000" dirty="0"/>
              <a:t>Session </a:t>
            </a:r>
            <a:r>
              <a:rPr lang="en-GB" sz="2000" dirty="0" smtClean="0"/>
              <a:t>				Friday </a:t>
            </a:r>
            <a:r>
              <a:rPr lang="en-GB" sz="2000" dirty="0"/>
              <a:t>15th </a:t>
            </a:r>
            <a:r>
              <a:rPr lang="en-GB" sz="2000" dirty="0" smtClean="0"/>
              <a:t>September </a:t>
            </a:r>
            <a:r>
              <a:rPr lang="en-GB" sz="2000" dirty="0"/>
              <a:t>2023, 11am – 12.30pm.  </a:t>
            </a:r>
          </a:p>
          <a:p>
            <a:r>
              <a:rPr lang="en-GB" sz="2000" dirty="0"/>
              <a:t> </a:t>
            </a:r>
          </a:p>
          <a:p>
            <a:r>
              <a:rPr lang="en-GB" sz="2000" b="1" dirty="0"/>
              <a:t>Application </a:t>
            </a:r>
            <a:r>
              <a:rPr lang="en-GB" sz="2000" b="1" dirty="0" smtClean="0"/>
              <a:t>deadline:  					Noon</a:t>
            </a:r>
            <a:r>
              <a:rPr lang="en-GB" sz="2000" b="1" dirty="0"/>
              <a:t>, </a:t>
            </a:r>
            <a:r>
              <a:rPr lang="en-GB" sz="2000" b="1" dirty="0" smtClean="0"/>
              <a:t>Friday 29th </a:t>
            </a:r>
            <a:r>
              <a:rPr lang="en-GB" sz="2000" b="1" dirty="0"/>
              <a:t>September 2023</a:t>
            </a:r>
          </a:p>
          <a:p>
            <a:endParaRPr lang="en-GB" sz="2000" dirty="0"/>
          </a:p>
          <a:p>
            <a:r>
              <a:rPr lang="en-GB" sz="2000" dirty="0"/>
              <a:t>Assessment </a:t>
            </a:r>
            <a:r>
              <a:rPr lang="en-GB" sz="2000" dirty="0" smtClean="0"/>
              <a:t>panel: 					</a:t>
            </a:r>
            <a:r>
              <a:rPr lang="en-GB" sz="2000" dirty="0"/>
              <a:t>w</a:t>
            </a:r>
            <a:r>
              <a:rPr lang="en-GB" sz="2000" dirty="0" smtClean="0"/>
              <a:t>/c </a:t>
            </a:r>
            <a:r>
              <a:rPr lang="en-GB" sz="2000" dirty="0"/>
              <a:t>2nd October 2023</a:t>
            </a:r>
          </a:p>
          <a:p>
            <a:endParaRPr lang="en-GB" sz="2000" dirty="0"/>
          </a:p>
          <a:p>
            <a:r>
              <a:rPr lang="en-GB" sz="2000" dirty="0"/>
              <a:t>Application outcomes </a:t>
            </a:r>
            <a:r>
              <a:rPr lang="en-GB" sz="2000" dirty="0" smtClean="0"/>
              <a:t>notified:  				w/c </a:t>
            </a:r>
            <a:r>
              <a:rPr lang="en-GB" sz="2000" dirty="0"/>
              <a:t>9th October 2023</a:t>
            </a:r>
          </a:p>
          <a:p>
            <a:endParaRPr lang="en-GB" sz="2000" dirty="0"/>
          </a:p>
          <a:p>
            <a:r>
              <a:rPr lang="en-GB" sz="2000" dirty="0"/>
              <a:t>Award letter </a:t>
            </a:r>
            <a:r>
              <a:rPr lang="en-GB" sz="2000" dirty="0" smtClean="0"/>
              <a:t>issued:  					w/c </a:t>
            </a:r>
            <a:r>
              <a:rPr lang="en-GB" sz="2000" dirty="0"/>
              <a:t>9th October 2023</a:t>
            </a:r>
          </a:p>
          <a:p>
            <a:endParaRPr lang="en-GB" sz="2000" dirty="0"/>
          </a:p>
          <a:p>
            <a:r>
              <a:rPr lang="en-GB" sz="2000" dirty="0"/>
              <a:t>Delivery </a:t>
            </a:r>
            <a:r>
              <a:rPr lang="en-GB" sz="2000" dirty="0" smtClean="0"/>
              <a:t>Starts:  						From </a:t>
            </a:r>
            <a:r>
              <a:rPr lang="en-GB" sz="2000" dirty="0"/>
              <a:t>October 2023</a:t>
            </a:r>
          </a:p>
          <a:p>
            <a:endParaRPr lang="en-GB" sz="2000" dirty="0"/>
          </a:p>
          <a:p>
            <a:r>
              <a:rPr lang="en-GB" sz="2000" dirty="0"/>
              <a:t>Delivery </a:t>
            </a:r>
            <a:r>
              <a:rPr lang="en-GB" sz="2000" dirty="0" smtClean="0"/>
              <a:t>end:  						31 </a:t>
            </a:r>
            <a:r>
              <a:rPr lang="en-GB" sz="2000" dirty="0"/>
              <a:t>March 2024 dependent on contract awarded</a:t>
            </a:r>
          </a:p>
        </p:txBody>
      </p:sp>
    </p:spTree>
    <p:extLst>
      <p:ext uri="{BB962C8B-B14F-4D97-AF65-F5344CB8AC3E}">
        <p14:creationId xmlns:p14="http://schemas.microsoft.com/office/powerpoint/2010/main" val="169141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8B5561-0BFE-4024-9D4C-0ED0346776CE}"/>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dirty="0">
                <a:solidFill>
                  <a:schemeClr val="bg1">
                    <a:lumMod val="95000"/>
                    <a:lumOff val="5000"/>
                  </a:schemeClr>
                </a:solidFill>
              </a:rPr>
              <a:t>Q&amp;As</a:t>
            </a:r>
          </a:p>
        </p:txBody>
      </p:sp>
    </p:spTree>
    <p:extLst>
      <p:ext uri="{BB962C8B-B14F-4D97-AF65-F5344CB8AC3E}">
        <p14:creationId xmlns:p14="http://schemas.microsoft.com/office/powerpoint/2010/main" val="32698060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AD28-AADC-4F5D-BFAF-44970AA6272C}"/>
              </a:ext>
            </a:extLst>
          </p:cNvPr>
          <p:cNvSpPr>
            <a:spLocks noGrp="1"/>
          </p:cNvSpPr>
          <p:nvPr>
            <p:ph type="title"/>
          </p:nvPr>
        </p:nvSpPr>
        <p:spPr>
          <a:xfrm>
            <a:off x="838200" y="173738"/>
            <a:ext cx="10515600" cy="1325563"/>
          </a:xfrm>
        </p:spPr>
        <p:txBody>
          <a:bodyPr>
            <a:normAutofit/>
          </a:bodyPr>
          <a:lstStyle/>
          <a:p>
            <a:r>
              <a:rPr lang="en-GB" sz="3600" b="1" dirty="0"/>
              <a:t>Introduction and Background to the Grants Programme</a:t>
            </a:r>
          </a:p>
        </p:txBody>
      </p:sp>
      <p:sp>
        <p:nvSpPr>
          <p:cNvPr id="6" name="TextBox 5">
            <a:extLst>
              <a:ext uri="{FF2B5EF4-FFF2-40B4-BE49-F238E27FC236}">
                <a16:creationId xmlns:a16="http://schemas.microsoft.com/office/drawing/2014/main" id="{9D2F5B0E-5B2C-425D-BE36-7986DEF803A9}"/>
              </a:ext>
            </a:extLst>
          </p:cNvPr>
          <p:cNvSpPr txBox="1"/>
          <p:nvPr/>
        </p:nvSpPr>
        <p:spPr>
          <a:xfrm>
            <a:off x="245601" y="1329181"/>
            <a:ext cx="11700797" cy="5933291"/>
          </a:xfrm>
          <a:prstGeom prst="rect">
            <a:avLst/>
          </a:prstGeom>
          <a:noFill/>
        </p:spPr>
        <p:txBody>
          <a:bodyPr wrap="square" rtlCol="0">
            <a:spAutoFit/>
          </a:bodyPr>
          <a:lstStyle/>
          <a:p>
            <a:pPr marL="342900" lvl="0" indent="-342900" fontAlgn="base" hangingPunct="0">
              <a:lnSpc>
                <a:spcPct val="107000"/>
              </a:lnSpc>
              <a:spcAft>
                <a:spcPts val="600"/>
              </a:spcAft>
              <a:buFont typeface="Arial" panose="020B0604020202020204" pitchFamily="34" charset="0"/>
              <a:buChar char="•"/>
            </a:pPr>
            <a:r>
              <a:rPr lang="en-GB" dirty="0">
                <a:effectLst/>
                <a:latin typeface="Calibri" panose="020F0502020204030204" pitchFamily="34" charset="0"/>
                <a:ea typeface="Times New Roman" panose="02020603050405020304" pitchFamily="18" charset="0"/>
                <a:cs typeface="Calibri" panose="020F0502020204030204" pitchFamily="34" charset="0"/>
              </a:rPr>
              <a:t>Add value to the funding and other resources already available and create opportunities for innovation and collaboration</a:t>
            </a:r>
            <a:r>
              <a:rPr lang="en-GB" dirty="0" smtClean="0">
                <a:effectLst/>
                <a:latin typeface="Calibri" panose="020F0502020204030204" pitchFamily="34" charset="0"/>
                <a:ea typeface="Times New Roman" panose="02020603050405020304" pitchFamily="18" charset="0"/>
                <a:cs typeface="Calibri" panose="020F0502020204030204" pitchFamily="34" charset="0"/>
              </a:rPr>
              <a:t>.</a:t>
            </a:r>
          </a:p>
          <a:p>
            <a:pPr marL="342900" lvl="0" indent="-342900" fontAlgn="base" hangingPunct="0">
              <a:lnSpc>
                <a:spcPct val="107000"/>
              </a:lnSpc>
              <a:spcAft>
                <a:spcPts val="600"/>
              </a:spcAft>
              <a:buFont typeface="Arial" panose="020B0604020202020204" pitchFamily="34" charset="0"/>
              <a:buChar char="•"/>
            </a:pPr>
            <a:r>
              <a:rPr lang="en-GB" dirty="0" smtClean="0">
                <a:effectLst/>
                <a:latin typeface="Calibri" panose="020F0502020204030204" pitchFamily="34" charset="0"/>
                <a:ea typeface="Times New Roman" panose="02020603050405020304" pitchFamily="18" charset="0"/>
                <a:cs typeface="Calibri" panose="020F0502020204030204" pitchFamily="34" charset="0"/>
              </a:rPr>
              <a:t>Provide </a:t>
            </a:r>
            <a:r>
              <a:rPr lang="en-GB" dirty="0">
                <a:effectLst/>
                <a:latin typeface="Calibri" panose="020F0502020204030204" pitchFamily="34" charset="0"/>
                <a:ea typeface="Times New Roman" panose="02020603050405020304" pitchFamily="18" charset="0"/>
                <a:cs typeface="Calibri" panose="020F0502020204030204" pitchFamily="34" charset="0"/>
              </a:rPr>
              <a:t>a new commissioning process for the allocation of </a:t>
            </a:r>
            <a:r>
              <a:rPr lang="en-GB" dirty="0" smtClean="0">
                <a:effectLst/>
                <a:latin typeface="Calibri" panose="020F0502020204030204" pitchFamily="34" charset="0"/>
                <a:ea typeface="Times New Roman" panose="02020603050405020304" pitchFamily="18" charset="0"/>
                <a:cs typeface="Calibri" panose="020F0502020204030204" pitchFamily="34" charset="0"/>
              </a:rPr>
              <a:t>funds.  </a:t>
            </a:r>
            <a:endParaRPr lang="en-GB"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fontAlgn="base" hangingPunct="0">
              <a:lnSpc>
                <a:spcPct val="107000"/>
              </a:lnSpc>
              <a:spcAft>
                <a:spcPts val="600"/>
              </a:spcAft>
              <a:buFont typeface="Arial" panose="020B0604020202020204" pitchFamily="34" charset="0"/>
              <a:buChar char="•"/>
            </a:pPr>
            <a:r>
              <a:rPr lang="en-GB" dirty="0" smtClean="0">
                <a:effectLst/>
                <a:latin typeface="Calibri" panose="020F0502020204030204" pitchFamily="34" charset="0"/>
                <a:ea typeface="Times New Roman" panose="02020603050405020304" pitchFamily="18" charset="0"/>
                <a:cs typeface="Calibri" panose="020F0502020204030204" pitchFamily="34" charset="0"/>
              </a:rPr>
              <a:t>Support </a:t>
            </a:r>
            <a:r>
              <a:rPr lang="en-GB" dirty="0">
                <a:effectLst/>
                <a:latin typeface="Calibri" panose="020F0502020204030204" pitchFamily="34" charset="0"/>
                <a:ea typeface="Times New Roman" panose="02020603050405020304" pitchFamily="18" charset="0"/>
                <a:cs typeface="Calibri" panose="020F0502020204030204" pitchFamily="34" charset="0"/>
              </a:rPr>
              <a:t>the aims and objectives outlined in </a:t>
            </a:r>
            <a:r>
              <a:rPr lang="en-GB" dirty="0" smtClean="0">
                <a:effectLst/>
                <a:latin typeface="Calibri" panose="020F0502020204030204" pitchFamily="34" charset="0"/>
                <a:ea typeface="Times New Roman" panose="02020603050405020304" pitchFamily="18" charset="0"/>
                <a:cs typeface="Calibri" panose="020F0502020204030204" pitchFamily="34" charset="0"/>
              </a:rPr>
              <a:t>the:</a:t>
            </a:r>
          </a:p>
          <a:p>
            <a:pPr marL="800100" lvl="1" indent="-342900" fontAlgn="base" hangingPunct="0">
              <a:lnSpc>
                <a:spcPct val="107000"/>
              </a:lnSpc>
              <a:spcAft>
                <a:spcPts val="600"/>
              </a:spcAft>
              <a:buFont typeface="Arial" panose="020B0604020202020204" pitchFamily="34" charset="0"/>
              <a:buChar char="•"/>
            </a:pPr>
            <a:r>
              <a:rPr lang="en-GB" dirty="0" smtClean="0">
                <a:effectLst/>
                <a:latin typeface="Calibri" panose="020F0502020204030204" pitchFamily="34" charset="0"/>
                <a:ea typeface="Times New Roman" panose="02020603050405020304" pitchFamily="18" charset="0"/>
                <a:cs typeface="Calibri" panose="020F0502020204030204" pitchFamily="34" charset="0"/>
              </a:rPr>
              <a:t> </a:t>
            </a:r>
            <a:r>
              <a:rPr lang="en-GB" dirty="0"/>
              <a:t>West Dunbartonshire Strategic Plan 2017- 2022:  </a:t>
            </a:r>
            <a:r>
              <a:rPr lang="en-GB" u="sng" dirty="0">
                <a:hlinkClick r:id="rId2"/>
              </a:rPr>
              <a:t>West Dunbartonshire Strategic Plan 2017 </a:t>
            </a:r>
            <a:r>
              <a:rPr lang="en-GB" u="sng" dirty="0" smtClean="0">
                <a:hlinkClick r:id="rId2"/>
              </a:rPr>
              <a:t>– 2022</a:t>
            </a:r>
            <a:endParaRPr lang="en-GB" u="sng" dirty="0" smtClean="0"/>
          </a:p>
          <a:p>
            <a:pPr marL="800100" lvl="1" indent="-342900" fontAlgn="base" hangingPunct="0">
              <a:lnSpc>
                <a:spcPct val="107000"/>
              </a:lnSpc>
              <a:spcAft>
                <a:spcPts val="600"/>
              </a:spcAft>
              <a:buFont typeface="Arial" panose="020B0604020202020204" pitchFamily="34" charset="0"/>
              <a:buChar char="•"/>
            </a:pPr>
            <a:r>
              <a:rPr lang="en-GB" dirty="0" smtClean="0"/>
              <a:t>Economic </a:t>
            </a:r>
            <a:r>
              <a:rPr lang="en-GB" dirty="0"/>
              <a:t>Development Strategy:  </a:t>
            </a:r>
            <a:r>
              <a:rPr lang="en-GB" u="sng" dirty="0">
                <a:hlinkClick r:id="rId3"/>
              </a:rPr>
              <a:t>West Dunbartonshire Economic Development </a:t>
            </a:r>
            <a:r>
              <a:rPr lang="en-GB" u="sng" dirty="0" smtClean="0">
                <a:hlinkClick r:id="rId3"/>
              </a:rPr>
              <a:t>Strategy</a:t>
            </a:r>
            <a:endParaRPr lang="en-GB" u="sng" dirty="0" smtClean="0"/>
          </a:p>
          <a:p>
            <a:pPr marL="800100" lvl="1" indent="-342900" fontAlgn="base" hangingPunct="0">
              <a:lnSpc>
                <a:spcPct val="107000"/>
              </a:lnSpc>
              <a:spcAft>
                <a:spcPts val="600"/>
              </a:spcAft>
              <a:buFont typeface="Arial" panose="020B0604020202020204" pitchFamily="34" charset="0"/>
              <a:buChar char="•"/>
            </a:pPr>
            <a:r>
              <a:rPr lang="en-GB" dirty="0" smtClean="0"/>
              <a:t>Community </a:t>
            </a:r>
            <a:r>
              <a:rPr lang="en-GB" dirty="0"/>
              <a:t>Planning West Dunbartonshire Local Outcome Improvement Plan 2017 -27:  </a:t>
            </a:r>
            <a:r>
              <a:rPr lang="en-GB" u="sng" dirty="0">
                <a:hlinkClick r:id="rId4"/>
              </a:rPr>
              <a:t>Community Planning West Dunbartonshire Local Outcome Improvement Plan </a:t>
            </a:r>
            <a:r>
              <a:rPr lang="en-GB" u="sng" dirty="0" smtClean="0">
                <a:hlinkClick r:id="rId4"/>
              </a:rPr>
              <a:t>2017-27</a:t>
            </a:r>
            <a:endParaRPr lang="en-GB" dirty="0"/>
          </a:p>
          <a:p>
            <a:pPr marL="800100" lvl="1" indent="-342900" fontAlgn="base" hangingPunct="0">
              <a:lnSpc>
                <a:spcPct val="107000"/>
              </a:lnSpc>
              <a:spcAft>
                <a:spcPts val="600"/>
              </a:spcAft>
              <a:buFont typeface="Arial" panose="020B0604020202020204" pitchFamily="34" charset="0"/>
              <a:buChar char="•"/>
            </a:pPr>
            <a:r>
              <a:rPr lang="en-GB" dirty="0" smtClean="0"/>
              <a:t>No </a:t>
            </a:r>
            <a:r>
              <a:rPr lang="en-GB" dirty="0"/>
              <a:t>One Left Behind:  </a:t>
            </a:r>
            <a:r>
              <a:rPr lang="en-GB" u="sng" dirty="0">
                <a:hlinkClick r:id="rId5"/>
              </a:rPr>
              <a:t>No One Left Behind: delivery plan - </a:t>
            </a:r>
            <a:r>
              <a:rPr lang="en-GB" u="sng" dirty="0" err="1">
                <a:hlinkClick r:id="rId5"/>
              </a:rPr>
              <a:t>gov.scot</a:t>
            </a:r>
            <a:r>
              <a:rPr lang="en-GB" u="sng" dirty="0">
                <a:hlinkClick r:id="rId5"/>
              </a:rPr>
              <a:t> (www.gov.scot</a:t>
            </a:r>
            <a:r>
              <a:rPr lang="en-GB" u="sng" dirty="0" smtClean="0">
                <a:hlinkClick r:id="rId5"/>
              </a:rPr>
              <a:t>)</a:t>
            </a:r>
            <a:endParaRPr lang="en-GB" u="sng" dirty="0" smtClean="0"/>
          </a:p>
          <a:p>
            <a:pPr marL="800100" lvl="1" indent="-342900" fontAlgn="base" hangingPunct="0">
              <a:lnSpc>
                <a:spcPct val="107000"/>
              </a:lnSpc>
              <a:spcAft>
                <a:spcPts val="600"/>
              </a:spcAft>
              <a:buFont typeface="Arial" panose="020B0604020202020204" pitchFamily="34" charset="0"/>
              <a:buChar char="•"/>
            </a:pPr>
            <a:r>
              <a:rPr lang="en-GB" dirty="0"/>
              <a:t>West Dunbartonshire Challenges and Themes:  </a:t>
            </a:r>
            <a:r>
              <a:rPr lang="en-GB" u="sng" dirty="0">
                <a:hlinkClick r:id="rId6"/>
              </a:rPr>
              <a:t>West Dunbartonshire Challenges and </a:t>
            </a:r>
            <a:r>
              <a:rPr lang="en-GB" u="sng" dirty="0" smtClean="0">
                <a:hlinkClick r:id="rId6"/>
              </a:rPr>
              <a:t>Themes</a:t>
            </a:r>
            <a:endParaRPr lang="en-GB" u="sng" dirty="0" smtClean="0"/>
          </a:p>
          <a:p>
            <a:pPr marL="800100" lvl="1" indent="-342900" fontAlgn="base" hangingPunct="0">
              <a:lnSpc>
                <a:spcPct val="107000"/>
              </a:lnSpc>
              <a:spcAft>
                <a:spcPts val="600"/>
              </a:spcAft>
              <a:buFont typeface="Arial" panose="020B0604020202020204" pitchFamily="34" charset="0"/>
              <a:buChar char="•"/>
            </a:pPr>
            <a:r>
              <a:rPr lang="en-GB" dirty="0" smtClean="0">
                <a:ea typeface="Times New Roman" panose="02020603050405020304" pitchFamily="18" charset="0"/>
                <a:cs typeface="Calibri" panose="020F0502020204030204" pitchFamily="34" charset="0"/>
              </a:rPr>
              <a:t>April 23– </a:t>
            </a:r>
            <a:r>
              <a:rPr lang="en-GB" dirty="0">
                <a:ea typeface="Times New Roman" panose="02020603050405020304" pitchFamily="18" charset="0"/>
                <a:cs typeface="Calibri" panose="020F0502020204030204" pitchFamily="34" charset="0"/>
              </a:rPr>
              <a:t>End March </a:t>
            </a:r>
            <a:r>
              <a:rPr lang="en-GB" dirty="0" smtClean="0">
                <a:ea typeface="Times New Roman" panose="02020603050405020304" pitchFamily="18" charset="0"/>
                <a:cs typeface="Calibri" panose="020F0502020204030204" pitchFamily="34" charset="0"/>
              </a:rPr>
              <a:t>2024.</a:t>
            </a:r>
            <a:endParaRPr lang="en-GB" dirty="0">
              <a:effectLst/>
              <a:ea typeface="Times New Roman" panose="02020603050405020304" pitchFamily="18" charset="0"/>
              <a:cs typeface="Calibri" panose="020F0502020204030204" pitchFamily="34" charset="0"/>
            </a:endParaRPr>
          </a:p>
          <a:p>
            <a:pPr marL="342900" indent="-342900" fontAlgn="base" hangingPunct="0">
              <a:lnSpc>
                <a:spcPct val="107000"/>
              </a:lnSpc>
              <a:spcAft>
                <a:spcPts val="600"/>
              </a:spcAft>
              <a:buFont typeface="Arial" panose="020B0604020202020204" pitchFamily="34" charset="0"/>
              <a:buChar char="•"/>
            </a:pPr>
            <a:r>
              <a:rPr lang="en-GB" dirty="0" smtClean="0">
                <a:latin typeface="Calibri" panose="020F0502020204030204" pitchFamily="34" charset="0"/>
                <a:ea typeface="Times New Roman" panose="02020603050405020304" pitchFamily="18" charset="0"/>
                <a:cs typeface="Calibri" panose="020F0502020204030204" pitchFamily="34" charset="0"/>
              </a:rPr>
              <a:t>£300k </a:t>
            </a:r>
            <a:r>
              <a:rPr lang="en-GB" dirty="0">
                <a:latin typeface="Calibri" panose="020F0502020204030204" pitchFamily="34" charset="0"/>
                <a:ea typeface="Times New Roman" panose="02020603050405020304" pitchFamily="18" charset="0"/>
                <a:cs typeface="Calibri" panose="020F0502020204030204" pitchFamily="34" charset="0"/>
              </a:rPr>
              <a:t>minimum </a:t>
            </a:r>
            <a:r>
              <a:rPr lang="en-GB" dirty="0" smtClean="0">
                <a:latin typeface="Calibri" panose="020F0502020204030204" pitchFamily="34" charset="0"/>
                <a:ea typeface="Times New Roman" panose="02020603050405020304" pitchFamily="18" charset="0"/>
                <a:cs typeface="Calibri" panose="020F0502020204030204" pitchFamily="34" charset="0"/>
              </a:rPr>
              <a:t>–Not invested in any single organisation.</a:t>
            </a:r>
            <a:r>
              <a:rPr lang="en-GB" dirty="0" smtClean="0">
                <a:latin typeface="Calibri" panose="020F0502020204030204" pitchFamily="34" charset="0"/>
                <a:ea typeface="Times New Roman" panose="02020603050405020304" pitchFamily="18" charset="0"/>
                <a:cs typeface="Times New Roman" panose="02020603050405020304" pitchFamily="18" charset="0"/>
                <a:hlinkClick r:id="rId7"/>
              </a:rPr>
              <a:t> </a:t>
            </a:r>
            <a:r>
              <a:rPr lang="en-GB" dirty="0" smtClean="0">
                <a:latin typeface="Calibri" panose="020F0502020204030204" pitchFamily="34" charset="0"/>
                <a:ea typeface="Times New Roman" panose="02020603050405020304" pitchFamily="18" charset="0"/>
                <a:cs typeface="Calibri" panose="020F0502020204030204" pitchFamily="34" charset="0"/>
                <a:hlinkClick r:id="rId7"/>
              </a:rPr>
              <a:t>No </a:t>
            </a:r>
            <a:r>
              <a:rPr lang="en-GB" dirty="0">
                <a:latin typeface="Calibri" panose="020F0502020204030204" pitchFamily="34" charset="0"/>
                <a:ea typeface="Times New Roman" panose="02020603050405020304" pitchFamily="18" charset="0"/>
                <a:cs typeface="Calibri" panose="020F0502020204030204" pitchFamily="34" charset="0"/>
                <a:hlinkClick r:id="rId7"/>
              </a:rPr>
              <a:t>organisation will receive more than 33% of funding except in exceptional circumstances</a:t>
            </a:r>
          </a:p>
          <a:p>
            <a:pPr marL="342900" indent="-342900" fontAlgn="base" hangingPunct="0">
              <a:lnSpc>
                <a:spcPct val="107000"/>
              </a:lnSpc>
              <a:spcAft>
                <a:spcPts val="600"/>
              </a:spcAft>
              <a:buFont typeface="Arial" panose="020B0604020202020204" pitchFamily="34" charset="0"/>
              <a:buChar char="•"/>
            </a:pPr>
            <a:r>
              <a:rPr lang="en-GB" dirty="0" smtClean="0">
                <a:latin typeface="Calibri" panose="020F0502020204030204" pitchFamily="34" charset="0"/>
                <a:ea typeface="Times New Roman" panose="02020603050405020304" pitchFamily="18" charset="0"/>
                <a:cs typeface="Times New Roman" panose="02020603050405020304" pitchFamily="18" charset="0"/>
                <a:hlinkClick r:id="rId7"/>
              </a:rPr>
              <a:t>https</a:t>
            </a:r>
            <a:r>
              <a:rPr lang="en-GB" dirty="0">
                <a:latin typeface="Calibri" panose="020F0502020204030204" pitchFamily="34" charset="0"/>
                <a:ea typeface="Times New Roman" panose="02020603050405020304" pitchFamily="18" charset="0"/>
                <a:cs typeface="Times New Roman" panose="02020603050405020304" pitchFamily="18" charset="0"/>
                <a:hlinkClick r:id="rId7"/>
              </a:rPr>
              <a:t>://www.west-dunbarton.gov.uk/business/grant-and-loan/working4u-employability-grants-programme/</a:t>
            </a:r>
            <a:r>
              <a:rPr lang="en-GB" dirty="0">
                <a:latin typeface="Calibri" panose="020F0502020204030204" pitchFamily="34" charset="0"/>
                <a:ea typeface="Times New Roman" panose="02020603050405020304" pitchFamily="18" charset="0"/>
                <a:cs typeface="Times New Roman" panose="02020603050405020304" pitchFamily="18" charset="0"/>
              </a:rPr>
              <a:t> </a:t>
            </a:r>
          </a:p>
          <a:p>
            <a:pPr marL="342900" indent="-342900" fontAlgn="base" hangingPunct="0">
              <a:lnSpc>
                <a:spcPct val="107000"/>
              </a:lnSpc>
              <a:spcAft>
                <a:spcPts val="600"/>
              </a:spcAft>
              <a:buFont typeface="Arial" panose="020B0604020202020204" pitchFamily="34" charset="0"/>
              <a:buChar char="•"/>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fontAlgn="base" hangingPunct="0">
              <a:lnSpc>
                <a:spcPct val="107000"/>
              </a:lnSpc>
              <a:spcAft>
                <a:spcPts val="600"/>
              </a:spcAft>
              <a:buFont typeface="Arial" panose="020B0604020202020204" pitchFamily="34" charset="0"/>
              <a:buChar char="•"/>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583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EBB63D2-733C-4A89-A747-A844A9F5DBF5}"/>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Our Grant Outcomes and Principles </a:t>
            </a:r>
          </a:p>
        </p:txBody>
      </p:sp>
      <p:sp>
        <p:nvSpPr>
          <p:cNvPr id="5" name="Content Placeholder 4">
            <a:extLst>
              <a:ext uri="{FF2B5EF4-FFF2-40B4-BE49-F238E27FC236}">
                <a16:creationId xmlns:a16="http://schemas.microsoft.com/office/drawing/2014/main" id="{A6657FA3-1DAD-4DEF-8D89-C5835B9D5348}"/>
              </a:ext>
            </a:extLst>
          </p:cNvPr>
          <p:cNvSpPr>
            <a:spLocks noGrp="1"/>
          </p:cNvSpPr>
          <p:nvPr>
            <p:ph idx="1"/>
          </p:nvPr>
        </p:nvSpPr>
        <p:spPr>
          <a:xfrm>
            <a:off x="939343" y="1891970"/>
            <a:ext cx="10313310" cy="4539804"/>
          </a:xfrm>
        </p:spPr>
        <p:txBody>
          <a:bodyPr anchor="ctr">
            <a:normAutofit/>
          </a:bodyPr>
          <a:lstStyle/>
          <a:p>
            <a:pPr marL="0" indent="0">
              <a:buNone/>
            </a:pPr>
            <a:r>
              <a:rPr lang="en-GB" sz="2000" i="1" dirty="0"/>
              <a:t>Both Scottish and Local Government are committed to the shared ambition of No One Left Behind, to deliver a Scottish approach to employability that focuses on the needs of the individual first and foremost.  A person-centred approach that is more flexible and responsive to the changing labour market, tackles inequalities and grows Scotland’s economy is needed now more than ever to shape a collective economic and wellbeing response.</a:t>
            </a:r>
            <a:endParaRPr lang="en-GB" sz="2000" dirty="0"/>
          </a:p>
          <a:p>
            <a:pPr marL="0" indent="0">
              <a:buNone/>
            </a:pPr>
            <a:endParaRPr lang="en-GB" sz="2000" i="1" cap="all" dirty="0">
              <a:cs typeface="Times New Roman" panose="02020603050405020304" pitchFamily="18" charset="0"/>
            </a:endParaRPr>
          </a:p>
          <a:p>
            <a:pPr marL="0" indent="0">
              <a:buNone/>
            </a:pPr>
            <a:r>
              <a:rPr lang="en-GB" sz="2000" b="1" i="1" cap="all" dirty="0">
                <a:cs typeface="Times New Roman" panose="02020603050405020304" pitchFamily="18" charset="0"/>
              </a:rPr>
              <a:t>Key </a:t>
            </a:r>
            <a:r>
              <a:rPr lang="en-GB" sz="2000" b="1" i="1" cap="all" dirty="0" smtClean="0">
                <a:cs typeface="Times New Roman" panose="02020603050405020304" pitchFamily="18" charset="0"/>
              </a:rPr>
              <a:t>Outcomes </a:t>
            </a:r>
            <a:endParaRPr lang="en-GB" sz="2000" b="1" i="1" cap="all" dirty="0">
              <a:cs typeface="Times New Roman" panose="02020603050405020304" pitchFamily="18" charset="0"/>
            </a:endParaRPr>
          </a:p>
          <a:p>
            <a:pPr lvl="0"/>
            <a:r>
              <a:rPr lang="en-GB" sz="2000" dirty="0"/>
              <a:t>Inactive and unemployed residents entering employment </a:t>
            </a:r>
          </a:p>
          <a:p>
            <a:pPr lvl="0"/>
            <a:r>
              <a:rPr lang="en-GB" sz="2000" dirty="0"/>
              <a:t>Sustained employment for residents who have entered employment</a:t>
            </a:r>
          </a:p>
          <a:p>
            <a:pPr lvl="0"/>
            <a:r>
              <a:rPr lang="en-GB" sz="2000" dirty="0"/>
              <a:t>Improved labour market situation for those in employment</a:t>
            </a:r>
          </a:p>
          <a:p>
            <a:r>
              <a:rPr lang="en-GB" sz="2000" dirty="0"/>
              <a:t>Increasing income through employment for low-income </a:t>
            </a:r>
            <a:r>
              <a:rPr lang="en-GB" sz="2000" dirty="0" smtClean="0"/>
              <a:t>families</a:t>
            </a:r>
            <a:endParaRPr lang="en-GB" sz="2000" dirty="0"/>
          </a:p>
        </p:txBody>
      </p:sp>
    </p:spTree>
    <p:extLst>
      <p:ext uri="{BB962C8B-B14F-4D97-AF65-F5344CB8AC3E}">
        <p14:creationId xmlns:p14="http://schemas.microsoft.com/office/powerpoint/2010/main" val="30556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EBB63D2-733C-4A89-A747-A844A9F5DBF5}"/>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Our Grant Outcomes and Principles </a:t>
            </a:r>
          </a:p>
        </p:txBody>
      </p:sp>
      <p:sp>
        <p:nvSpPr>
          <p:cNvPr id="5" name="Content Placeholder 4">
            <a:extLst>
              <a:ext uri="{FF2B5EF4-FFF2-40B4-BE49-F238E27FC236}">
                <a16:creationId xmlns:a16="http://schemas.microsoft.com/office/drawing/2014/main" id="{A6657FA3-1DAD-4DEF-8D89-C5835B9D5348}"/>
              </a:ext>
            </a:extLst>
          </p:cNvPr>
          <p:cNvSpPr>
            <a:spLocks noGrp="1"/>
          </p:cNvSpPr>
          <p:nvPr>
            <p:ph idx="1"/>
          </p:nvPr>
        </p:nvSpPr>
        <p:spPr>
          <a:xfrm>
            <a:off x="782321" y="2318196"/>
            <a:ext cx="10313310" cy="4539804"/>
          </a:xfrm>
        </p:spPr>
        <p:txBody>
          <a:bodyPr anchor="ctr">
            <a:normAutofit fontScale="92500" lnSpcReduction="10000"/>
          </a:bodyPr>
          <a:lstStyle/>
          <a:p>
            <a:pPr marL="0" indent="0">
              <a:buNone/>
            </a:pPr>
            <a:r>
              <a:rPr lang="en-GB" sz="2200" b="1" dirty="0"/>
              <a:t>6</a:t>
            </a:r>
            <a:r>
              <a:rPr lang="en-GB" sz="2200" b="1" dirty="0" smtClean="0"/>
              <a:t> NOLB Principles</a:t>
            </a:r>
            <a:endParaRPr lang="en-GB" sz="2200" b="1" dirty="0"/>
          </a:p>
          <a:p>
            <a:r>
              <a:rPr lang="en-GB" sz="2200" dirty="0" smtClean="0"/>
              <a:t> </a:t>
            </a:r>
            <a:r>
              <a:rPr lang="en-GB" sz="2200" dirty="0"/>
              <a:t>flexible and person-centred support</a:t>
            </a:r>
          </a:p>
          <a:p>
            <a:r>
              <a:rPr lang="en-GB" sz="2200" dirty="0"/>
              <a:t>Be more straightforward for people to navigate</a:t>
            </a:r>
          </a:p>
          <a:p>
            <a:r>
              <a:rPr lang="en-GB" sz="2200" dirty="0"/>
              <a:t>Be better integrated and aligned with other services, particularly with health, justice and housing provision </a:t>
            </a:r>
            <a:endParaRPr lang="en-GB" sz="2200" dirty="0" smtClean="0"/>
          </a:p>
          <a:p>
            <a:r>
              <a:rPr lang="en-GB" sz="2200" dirty="0" smtClean="0"/>
              <a:t>Provide </a:t>
            </a:r>
            <a:r>
              <a:rPr lang="en-GB" sz="2200" dirty="0"/>
              <a:t>pathways into sustainable and fair work</a:t>
            </a:r>
          </a:p>
          <a:p>
            <a:r>
              <a:rPr lang="en-GB" sz="2200" dirty="0"/>
              <a:t>Be driven by evidence, including data and the experience of users</a:t>
            </a:r>
          </a:p>
          <a:p>
            <a:r>
              <a:rPr lang="en-GB" sz="2200" dirty="0"/>
              <a:t>Support more people – particularly those facing multiple barriers – to move into the right job, at the right </a:t>
            </a:r>
            <a:r>
              <a:rPr lang="en-GB" sz="2200" dirty="0" smtClean="0"/>
              <a:t>time</a:t>
            </a:r>
          </a:p>
          <a:p>
            <a:endParaRPr lang="en-GB" sz="2000" dirty="0"/>
          </a:p>
          <a:p>
            <a:endParaRPr lang="en-GB" sz="2000" dirty="0" smtClean="0"/>
          </a:p>
          <a:p>
            <a:pPr marL="0" indent="0">
              <a:buNone/>
            </a:pPr>
            <a:r>
              <a:rPr lang="en-GB" dirty="0"/>
              <a:t/>
            </a:r>
            <a:br>
              <a:rPr lang="en-GB" dirty="0"/>
            </a:br>
            <a:endParaRPr lang="en-GB" dirty="0" smtClean="0"/>
          </a:p>
          <a:p>
            <a:pPr marL="0" indent="0">
              <a:buNone/>
            </a:pPr>
            <a:endParaRPr lang="en-GB" sz="1100" dirty="0"/>
          </a:p>
        </p:txBody>
      </p:sp>
    </p:spTree>
    <p:extLst>
      <p:ext uri="{BB962C8B-B14F-4D97-AF65-F5344CB8AC3E}">
        <p14:creationId xmlns:p14="http://schemas.microsoft.com/office/powerpoint/2010/main" val="2919032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EBB63D2-733C-4A89-A747-A844A9F5DBF5}"/>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Our Grant Outcomes and Principles </a:t>
            </a:r>
          </a:p>
        </p:txBody>
      </p:sp>
      <p:sp>
        <p:nvSpPr>
          <p:cNvPr id="5" name="Content Placeholder 4">
            <a:extLst>
              <a:ext uri="{FF2B5EF4-FFF2-40B4-BE49-F238E27FC236}">
                <a16:creationId xmlns:a16="http://schemas.microsoft.com/office/drawing/2014/main" id="{A6657FA3-1DAD-4DEF-8D89-C5835B9D5348}"/>
              </a:ext>
            </a:extLst>
          </p:cNvPr>
          <p:cNvSpPr>
            <a:spLocks noGrp="1"/>
          </p:cNvSpPr>
          <p:nvPr>
            <p:ph idx="1"/>
          </p:nvPr>
        </p:nvSpPr>
        <p:spPr>
          <a:xfrm>
            <a:off x="200025" y="1885278"/>
            <a:ext cx="11772900" cy="4801271"/>
          </a:xfrm>
        </p:spPr>
        <p:txBody>
          <a:bodyPr anchor="ctr">
            <a:normAutofit fontScale="32500" lnSpcReduction="20000"/>
          </a:bodyPr>
          <a:lstStyle/>
          <a:p>
            <a:pPr marL="0" indent="0">
              <a:buNone/>
            </a:pPr>
            <a:r>
              <a:rPr lang="en-GB" sz="6200" b="1" dirty="0"/>
              <a:t>8 West Dunbartonshire </a:t>
            </a:r>
            <a:r>
              <a:rPr lang="en-GB" sz="6200" b="1" dirty="0" smtClean="0"/>
              <a:t>Principles:</a:t>
            </a:r>
          </a:p>
          <a:p>
            <a:pPr marL="0" indent="0">
              <a:buNone/>
            </a:pPr>
            <a:endParaRPr lang="en-GB" sz="6200" dirty="0"/>
          </a:p>
          <a:p>
            <a:pPr lvl="0"/>
            <a:r>
              <a:rPr lang="en-GB" sz="6200" dirty="0"/>
              <a:t>Services should be configured around the needs of the clients </a:t>
            </a:r>
            <a:endParaRPr lang="en-GB" sz="6200" dirty="0" smtClean="0"/>
          </a:p>
          <a:p>
            <a:pPr lvl="0"/>
            <a:r>
              <a:rPr lang="en-GB" sz="6200" dirty="0" smtClean="0"/>
              <a:t>‘</a:t>
            </a:r>
            <a:r>
              <a:rPr lang="en-GB" sz="6200" dirty="0"/>
              <a:t>Travel to work’ should be considered </a:t>
            </a:r>
            <a:endParaRPr lang="en-GB" sz="6200" dirty="0" smtClean="0"/>
          </a:p>
          <a:p>
            <a:pPr lvl="0"/>
            <a:r>
              <a:rPr lang="en-GB" sz="6200" dirty="0" smtClean="0"/>
              <a:t>Applicants </a:t>
            </a:r>
            <a:r>
              <a:rPr lang="en-GB" sz="6200" dirty="0"/>
              <a:t>should be prepared to become an active </a:t>
            </a:r>
            <a:r>
              <a:rPr lang="en-GB" sz="6200" dirty="0" smtClean="0"/>
              <a:t>partner </a:t>
            </a:r>
            <a:r>
              <a:rPr lang="en-GB" sz="6200" dirty="0" smtClean="0"/>
              <a:t>in </a:t>
            </a:r>
            <a:r>
              <a:rPr lang="en-GB" sz="6200" dirty="0"/>
              <a:t>the West </a:t>
            </a:r>
            <a:r>
              <a:rPr lang="en-GB" sz="6200" dirty="0" smtClean="0"/>
              <a:t>Dunbartonshire Partnership</a:t>
            </a:r>
            <a:endParaRPr lang="en-GB" sz="6200" dirty="0"/>
          </a:p>
          <a:p>
            <a:pPr lvl="0"/>
            <a:r>
              <a:rPr lang="en-GB" sz="6200" dirty="0"/>
              <a:t>Applicants should also be prepared to make use of the Working4U pages within the West Dunbartonshire Council website </a:t>
            </a:r>
            <a:endParaRPr lang="en-GB" sz="6200" dirty="0" smtClean="0"/>
          </a:p>
          <a:p>
            <a:pPr lvl="0"/>
            <a:r>
              <a:rPr lang="en-GB" sz="6200" dirty="0" smtClean="0"/>
              <a:t>Ensure </a:t>
            </a:r>
            <a:r>
              <a:rPr lang="en-GB" sz="6200" dirty="0"/>
              <a:t>lived experience shapes service design and delivery as outlined in the Scottish approach to service design</a:t>
            </a:r>
          </a:p>
          <a:p>
            <a:pPr lvl="0"/>
            <a:r>
              <a:rPr lang="en-GB" sz="6200" dirty="0"/>
              <a:t>Ensure that the design of services have considered the needs of those with protected characteristics</a:t>
            </a:r>
          </a:p>
          <a:p>
            <a:pPr lvl="0"/>
            <a:r>
              <a:rPr lang="en-GB" sz="6200" dirty="0"/>
              <a:t>Provide </a:t>
            </a:r>
            <a:r>
              <a:rPr lang="en-GB" sz="6200" dirty="0" err="1"/>
              <a:t>additionality</a:t>
            </a:r>
            <a:r>
              <a:rPr lang="en-GB" sz="6200" dirty="0"/>
              <a:t> to existing provision available in West Dunbartonshire with connectivity, where permissible, to established provision and building progression </a:t>
            </a:r>
            <a:endParaRPr lang="en-GB" sz="6200" dirty="0" smtClean="0"/>
          </a:p>
          <a:p>
            <a:pPr lvl="0"/>
            <a:r>
              <a:rPr lang="en-GB" sz="6200" dirty="0" smtClean="0"/>
              <a:t>Provision </a:t>
            </a:r>
            <a:r>
              <a:rPr lang="en-GB" sz="6200" dirty="0"/>
              <a:t>must not put at risk participants current eligibility for benefits or lead to a reduction in overall </a:t>
            </a:r>
            <a:r>
              <a:rPr lang="en-GB" sz="6200" dirty="0" smtClean="0"/>
              <a:t>income</a:t>
            </a:r>
            <a:endParaRPr lang="en-GB" sz="6200" dirty="0"/>
          </a:p>
          <a:p>
            <a:pPr marL="0" indent="0">
              <a:buNone/>
            </a:pPr>
            <a:r>
              <a:rPr lang="en-GB" dirty="0"/>
              <a:t/>
            </a:r>
            <a:br>
              <a:rPr lang="en-GB" dirty="0"/>
            </a:br>
            <a:endParaRPr lang="en-GB" dirty="0" smtClean="0"/>
          </a:p>
          <a:p>
            <a:pPr marL="0" indent="0">
              <a:buNone/>
            </a:pPr>
            <a:endParaRPr lang="en-GB" sz="1100" dirty="0"/>
          </a:p>
        </p:txBody>
      </p:sp>
    </p:spTree>
    <p:extLst>
      <p:ext uri="{BB962C8B-B14F-4D97-AF65-F5344CB8AC3E}">
        <p14:creationId xmlns:p14="http://schemas.microsoft.com/office/powerpoint/2010/main" val="370612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1D29BB8-722E-4264-AF89-1AD3DC8F88C5}"/>
              </a:ext>
            </a:extLst>
          </p:cNvPr>
          <p:cNvSpPr>
            <a:spLocks noGrp="1"/>
          </p:cNvSpPr>
          <p:nvPr>
            <p:ph type="title"/>
          </p:nvPr>
        </p:nvSpPr>
        <p:spPr>
          <a:xfrm>
            <a:off x="1371597" y="348865"/>
            <a:ext cx="10044023" cy="880495"/>
          </a:xfrm>
        </p:spPr>
        <p:txBody>
          <a:bodyPr anchor="ctr">
            <a:normAutofit/>
          </a:bodyPr>
          <a:lstStyle/>
          <a:p>
            <a:r>
              <a:rPr lang="en-GB" sz="4000" b="1" dirty="0">
                <a:solidFill>
                  <a:srgbClr val="FFFFFF"/>
                </a:solidFill>
              </a:rPr>
              <a:t>What Type of Provision </a:t>
            </a:r>
            <a:r>
              <a:rPr lang="en-GB" sz="4000" b="1" dirty="0" smtClean="0">
                <a:solidFill>
                  <a:srgbClr val="FFFFFF"/>
                </a:solidFill>
              </a:rPr>
              <a:t>Are </a:t>
            </a:r>
            <a:r>
              <a:rPr lang="en-GB" sz="4000" b="1" dirty="0">
                <a:solidFill>
                  <a:srgbClr val="FFFFFF"/>
                </a:solidFill>
              </a:rPr>
              <a:t>We Looking F</a:t>
            </a:r>
            <a:r>
              <a:rPr lang="en-GB" sz="4000" b="1" dirty="0" smtClean="0">
                <a:solidFill>
                  <a:srgbClr val="FFFFFF"/>
                </a:solidFill>
              </a:rPr>
              <a:t>or?</a:t>
            </a:r>
            <a:endParaRPr lang="en-GB" sz="4000" b="1" dirty="0">
              <a:solidFill>
                <a:srgbClr val="FFFFFF"/>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915799368"/>
              </p:ext>
            </p:extLst>
          </p:nvPr>
        </p:nvGraphicFramePr>
        <p:xfrm>
          <a:off x="148857" y="1924821"/>
          <a:ext cx="11752631" cy="5563738"/>
        </p:xfrm>
        <a:graphic>
          <a:graphicData uri="http://schemas.openxmlformats.org/drawingml/2006/table">
            <a:tbl>
              <a:tblPr firstRow="1" firstCol="1" lastRow="1" lastCol="1" bandRow="1" bandCol="1"/>
              <a:tblGrid>
                <a:gridCol w="2492157">
                  <a:extLst>
                    <a:ext uri="{9D8B030D-6E8A-4147-A177-3AD203B41FA5}">
                      <a16:colId xmlns:a16="http://schemas.microsoft.com/office/drawing/2014/main" val="3309285543"/>
                    </a:ext>
                  </a:extLst>
                </a:gridCol>
                <a:gridCol w="2102832">
                  <a:extLst>
                    <a:ext uri="{9D8B030D-6E8A-4147-A177-3AD203B41FA5}">
                      <a16:colId xmlns:a16="http://schemas.microsoft.com/office/drawing/2014/main" val="2241665403"/>
                    </a:ext>
                  </a:extLst>
                </a:gridCol>
                <a:gridCol w="2498566">
                  <a:extLst>
                    <a:ext uri="{9D8B030D-6E8A-4147-A177-3AD203B41FA5}">
                      <a16:colId xmlns:a16="http://schemas.microsoft.com/office/drawing/2014/main" val="3114933068"/>
                    </a:ext>
                  </a:extLst>
                </a:gridCol>
                <a:gridCol w="2500969">
                  <a:extLst>
                    <a:ext uri="{9D8B030D-6E8A-4147-A177-3AD203B41FA5}">
                      <a16:colId xmlns:a16="http://schemas.microsoft.com/office/drawing/2014/main" val="2701597253"/>
                    </a:ext>
                  </a:extLst>
                </a:gridCol>
                <a:gridCol w="2158107">
                  <a:extLst>
                    <a:ext uri="{9D8B030D-6E8A-4147-A177-3AD203B41FA5}">
                      <a16:colId xmlns:a16="http://schemas.microsoft.com/office/drawing/2014/main" val="1508969546"/>
                    </a:ext>
                  </a:extLst>
                </a:gridCol>
              </a:tblGrid>
              <a:tr h="195323">
                <a:tc>
                  <a:txBody>
                    <a:bodyPr/>
                    <a:lstStyle/>
                    <a:p>
                      <a:pPr marL="67945">
                        <a:lnSpc>
                          <a:spcPts val="1240"/>
                        </a:lnSpc>
                        <a:spcAft>
                          <a:spcPts val="0"/>
                        </a:spcAft>
                      </a:pPr>
                      <a:r>
                        <a:rPr lang="en-GB" sz="900">
                          <a:effectLst/>
                          <a:latin typeface="Calibri" panose="020F0502020204030204" pitchFamily="34" charset="0"/>
                          <a:ea typeface="Calibri" panose="020F0502020204030204" pitchFamily="34" charset="0"/>
                          <a:cs typeface="Calibri" panose="020F0502020204030204" pitchFamily="34" charset="0"/>
                        </a:rPr>
                        <a:t>Stage</a:t>
                      </a:r>
                      <a:r>
                        <a:rPr lang="en-GB" sz="900" spc="-5">
                          <a:effectLst/>
                          <a:latin typeface="Calibri" panose="020F0502020204030204" pitchFamily="34" charset="0"/>
                          <a:ea typeface="Calibri" panose="020F0502020204030204" pitchFamily="34" charset="0"/>
                          <a:cs typeface="Calibri" panose="020F0502020204030204" pitchFamily="34" charset="0"/>
                        </a:rPr>
                        <a:t> </a:t>
                      </a:r>
                      <a:r>
                        <a:rPr lang="en-GB" sz="900">
                          <a:effectLst/>
                          <a:latin typeface="Calibri" panose="020F0502020204030204" pitchFamily="34" charset="0"/>
                          <a:ea typeface="Calibri" panose="020F0502020204030204" pitchFamily="34" charset="0"/>
                          <a:cs typeface="Calibri" panose="020F0502020204030204" pitchFamily="34" charset="0"/>
                        </a:rPr>
                        <a:t>1</a:t>
                      </a:r>
                      <a:endParaRPr lang="en-GB" sz="11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945">
                        <a:lnSpc>
                          <a:spcPts val="1240"/>
                        </a:lnSpc>
                        <a:spcAft>
                          <a:spcPts val="0"/>
                        </a:spcAft>
                      </a:pPr>
                      <a:r>
                        <a:rPr lang="en-GB" sz="900">
                          <a:effectLst/>
                          <a:latin typeface="Calibri" panose="020F0502020204030204" pitchFamily="34" charset="0"/>
                          <a:ea typeface="Calibri" panose="020F0502020204030204" pitchFamily="34" charset="0"/>
                          <a:cs typeface="Calibri" panose="020F0502020204030204" pitchFamily="34" charset="0"/>
                        </a:rPr>
                        <a:t>Stage</a:t>
                      </a:r>
                      <a:r>
                        <a:rPr lang="en-GB" sz="900" spc="-5">
                          <a:effectLst/>
                          <a:latin typeface="Calibri" panose="020F0502020204030204" pitchFamily="34" charset="0"/>
                          <a:ea typeface="Calibri" panose="020F0502020204030204" pitchFamily="34" charset="0"/>
                          <a:cs typeface="Calibri" panose="020F0502020204030204" pitchFamily="34" charset="0"/>
                        </a:rPr>
                        <a:t> </a:t>
                      </a:r>
                      <a:r>
                        <a:rPr lang="en-GB" sz="900">
                          <a:effectLst/>
                          <a:latin typeface="Calibri" panose="020F0502020204030204" pitchFamily="34" charset="0"/>
                          <a:ea typeface="Calibri" panose="020F0502020204030204" pitchFamily="34" charset="0"/>
                          <a:cs typeface="Calibri" panose="020F0502020204030204" pitchFamily="34" charset="0"/>
                        </a:rPr>
                        <a:t>2</a:t>
                      </a:r>
                      <a:endParaRPr lang="en-GB" sz="11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4"/>
                    </a:solidFill>
                  </a:tcPr>
                </a:tc>
                <a:tc>
                  <a:txBody>
                    <a:bodyPr/>
                    <a:lstStyle/>
                    <a:p>
                      <a:pPr marL="67310">
                        <a:lnSpc>
                          <a:spcPts val="1240"/>
                        </a:lnSpc>
                        <a:spcAft>
                          <a:spcPts val="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Stage</a:t>
                      </a:r>
                      <a:r>
                        <a:rPr lang="en-GB" sz="1400" b="1" spc="-5" dirty="0">
                          <a:effectLst/>
                          <a:latin typeface="Calibri" panose="020F0502020204030204" pitchFamily="34" charset="0"/>
                          <a:ea typeface="Calibri" panose="020F0502020204030204" pitchFamily="34" charset="0"/>
                          <a:cs typeface="Calibri" panose="020F0502020204030204" pitchFamily="34" charset="0"/>
                        </a:rPr>
                        <a:t> </a:t>
                      </a:r>
                      <a:r>
                        <a:rPr lang="en-GB" sz="1400" b="1" dirty="0">
                          <a:effectLst/>
                          <a:latin typeface="Calibri" panose="020F0502020204030204" pitchFamily="34" charset="0"/>
                          <a:ea typeface="Calibri" panose="020F0502020204030204" pitchFamily="34" charset="0"/>
                          <a:cs typeface="Calibri" panose="020F0502020204030204" pitchFamily="34" charset="0"/>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5ED"/>
                    </a:solidFill>
                  </a:tcPr>
                </a:tc>
                <a:tc>
                  <a:txBody>
                    <a:bodyPr/>
                    <a:lstStyle/>
                    <a:p>
                      <a:pPr marL="66675">
                        <a:lnSpc>
                          <a:spcPts val="1240"/>
                        </a:lnSpc>
                        <a:spcAft>
                          <a:spcPts val="0"/>
                        </a:spcAft>
                      </a:pPr>
                      <a:r>
                        <a:rPr lang="en-GB" sz="900">
                          <a:effectLst/>
                          <a:latin typeface="Calibri" panose="020F0502020204030204" pitchFamily="34" charset="0"/>
                          <a:ea typeface="Calibri" panose="020F0502020204030204" pitchFamily="34" charset="0"/>
                          <a:cs typeface="Calibri" panose="020F0502020204030204" pitchFamily="34" charset="0"/>
                        </a:rPr>
                        <a:t>Stage</a:t>
                      </a:r>
                      <a:r>
                        <a:rPr lang="en-GB" sz="900" spc="-5">
                          <a:effectLst/>
                          <a:latin typeface="Calibri" panose="020F0502020204030204" pitchFamily="34" charset="0"/>
                          <a:ea typeface="Calibri" panose="020F0502020204030204" pitchFamily="34" charset="0"/>
                          <a:cs typeface="Calibri" panose="020F0502020204030204" pitchFamily="34" charset="0"/>
                        </a:rPr>
                        <a:t> </a:t>
                      </a:r>
                      <a:r>
                        <a:rPr lang="en-GB" sz="900">
                          <a:effectLst/>
                          <a:latin typeface="Calibri" panose="020F0502020204030204" pitchFamily="34" charset="0"/>
                          <a:ea typeface="Calibri" panose="020F0502020204030204" pitchFamily="34" charset="0"/>
                          <a:cs typeface="Calibri" panose="020F0502020204030204" pitchFamily="34" charset="0"/>
                        </a:rPr>
                        <a:t>4</a:t>
                      </a:r>
                      <a:endParaRPr lang="en-GB" sz="11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AF83"/>
                    </a:solidFill>
                  </a:tcPr>
                </a:tc>
                <a:tc>
                  <a:txBody>
                    <a:bodyPr/>
                    <a:lstStyle/>
                    <a:p>
                      <a:pPr marL="66040">
                        <a:lnSpc>
                          <a:spcPts val="1240"/>
                        </a:lnSpc>
                        <a:spcAft>
                          <a:spcPts val="0"/>
                        </a:spcAft>
                      </a:pPr>
                      <a:r>
                        <a:rPr lang="en-GB" sz="900">
                          <a:effectLst/>
                          <a:latin typeface="Calibri" panose="020F0502020204030204" pitchFamily="34" charset="0"/>
                          <a:ea typeface="Calibri" panose="020F0502020204030204" pitchFamily="34" charset="0"/>
                          <a:cs typeface="Calibri" panose="020F0502020204030204" pitchFamily="34" charset="0"/>
                        </a:rPr>
                        <a:t>Stage</a:t>
                      </a:r>
                      <a:r>
                        <a:rPr lang="en-GB" sz="900" spc="-5">
                          <a:effectLst/>
                          <a:latin typeface="Calibri" panose="020F0502020204030204" pitchFamily="34" charset="0"/>
                          <a:ea typeface="Calibri" panose="020F0502020204030204" pitchFamily="34" charset="0"/>
                          <a:cs typeface="Calibri" panose="020F0502020204030204" pitchFamily="34" charset="0"/>
                        </a:rPr>
                        <a:t> </a:t>
                      </a:r>
                      <a:r>
                        <a:rPr lang="en-GB" sz="900">
                          <a:effectLst/>
                          <a:latin typeface="Calibri" panose="020F0502020204030204" pitchFamily="34" charset="0"/>
                          <a:ea typeface="Calibri" panose="020F0502020204030204" pitchFamily="34" charset="0"/>
                          <a:cs typeface="Calibri" panose="020F0502020204030204" pitchFamily="34" charset="0"/>
                        </a:rPr>
                        <a:t>5</a:t>
                      </a:r>
                      <a:endParaRPr lang="en-GB" sz="11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5E7"/>
                    </a:solidFill>
                  </a:tcPr>
                </a:tc>
                <a:extLst>
                  <a:ext uri="{0D108BD9-81ED-4DB2-BD59-A6C34878D82A}">
                    <a16:rowId xmlns:a16="http://schemas.microsoft.com/office/drawing/2014/main" val="402928378"/>
                  </a:ext>
                </a:extLst>
              </a:tr>
              <a:tr h="356995">
                <a:tc>
                  <a:txBody>
                    <a:bodyPr/>
                    <a:lstStyle/>
                    <a:p>
                      <a:pPr marL="67945">
                        <a:spcBef>
                          <a:spcPts val="5"/>
                        </a:spcBef>
                        <a:spcAft>
                          <a:spcPts val="0"/>
                        </a:spcAft>
                      </a:pPr>
                      <a:r>
                        <a:rPr lang="en-GB" sz="900" b="1" dirty="0">
                          <a:effectLst/>
                          <a:latin typeface="Calibri" panose="020F0502020204030204" pitchFamily="34" charset="0"/>
                          <a:ea typeface="Calibri" panose="020F0502020204030204" pitchFamily="34" charset="0"/>
                          <a:cs typeface="Calibri" panose="020F0502020204030204" pitchFamily="34" charset="0"/>
                        </a:rPr>
                        <a:t>Engagement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945">
                        <a:spcBef>
                          <a:spcPts val="5"/>
                        </a:spcBef>
                        <a:spcAft>
                          <a:spcPts val="0"/>
                        </a:spcAft>
                      </a:pPr>
                      <a:r>
                        <a:rPr lang="en-GB" sz="900" b="1" dirty="0">
                          <a:effectLst/>
                          <a:latin typeface="Calibri" panose="020F0502020204030204" pitchFamily="34" charset="0"/>
                          <a:ea typeface="Calibri" panose="020F0502020204030204" pitchFamily="34" charset="0"/>
                          <a:cs typeface="Calibri" panose="020F0502020204030204" pitchFamily="34" charset="0"/>
                        </a:rPr>
                        <a:t>Assessment/Registration and Barrier Removal</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4"/>
                    </a:solidFill>
                  </a:tcPr>
                </a:tc>
                <a:tc>
                  <a:txBody>
                    <a:bodyPr/>
                    <a:lstStyle/>
                    <a:p>
                      <a:pPr marL="67310">
                        <a:spcBef>
                          <a:spcPts val="5"/>
                        </a:spcBef>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Vocational</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ctivity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5ED"/>
                    </a:solidFill>
                  </a:tcPr>
                </a:tc>
                <a:tc>
                  <a:txBody>
                    <a:bodyPr/>
                    <a:lstStyle/>
                    <a:p>
                      <a:pPr marL="66675" marR="284480">
                        <a:lnSpc>
                          <a:spcPts val="1200"/>
                        </a:lnSpc>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Employer</a:t>
                      </a:r>
                      <a:r>
                        <a:rPr lang="en-GB" sz="1400" b="1" spc="-2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E</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ngagement</a:t>
                      </a:r>
                      <a:r>
                        <a:rPr lang="en-GB" sz="1400" b="1" spc="-2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and</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Job</a:t>
                      </a:r>
                      <a:r>
                        <a:rPr lang="en-GB" sz="1400" b="1" spc="-21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Matching</a:t>
                      </a:r>
                      <a:endParaRPr lang="en-GB" sz="14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AF83"/>
                    </a:solidFill>
                  </a:tcPr>
                </a:tc>
                <a:tc>
                  <a:txBody>
                    <a:bodyPr/>
                    <a:lstStyle/>
                    <a:p>
                      <a:pPr marL="66040" marR="556895">
                        <a:lnSpc>
                          <a:spcPts val="1200"/>
                        </a:lnSpc>
                        <a:spcAft>
                          <a:spcPts val="0"/>
                        </a:spcAft>
                      </a:pPr>
                      <a:r>
                        <a:rPr lang="en-GB" sz="900" b="1" dirty="0">
                          <a:effectLst/>
                          <a:latin typeface="Calibri" panose="020F0502020204030204" pitchFamily="34" charset="0"/>
                          <a:ea typeface="Calibri" panose="020F0502020204030204" pitchFamily="34" charset="0"/>
                          <a:cs typeface="Calibri" panose="020F0502020204030204" pitchFamily="34" charset="0"/>
                        </a:rPr>
                        <a:t>In</a:t>
                      </a:r>
                      <a:r>
                        <a:rPr lang="en-GB" sz="900" b="1" spc="-20" dirty="0">
                          <a:effectLst/>
                          <a:latin typeface="Calibri" panose="020F0502020204030204" pitchFamily="34" charset="0"/>
                          <a:ea typeface="Calibri" panose="020F0502020204030204" pitchFamily="34" charset="0"/>
                          <a:cs typeface="Calibri" panose="020F0502020204030204" pitchFamily="34" charset="0"/>
                        </a:rPr>
                        <a:t> </a:t>
                      </a:r>
                      <a:r>
                        <a:rPr lang="en-GB" sz="900" b="1" dirty="0">
                          <a:effectLst/>
                          <a:latin typeface="Calibri" panose="020F0502020204030204" pitchFamily="34" charset="0"/>
                          <a:ea typeface="Calibri" panose="020F0502020204030204" pitchFamily="34" charset="0"/>
                          <a:cs typeface="Calibri" panose="020F0502020204030204" pitchFamily="34" charset="0"/>
                        </a:rPr>
                        <a:t>work</a:t>
                      </a:r>
                      <a:r>
                        <a:rPr lang="en-GB" sz="900" b="1" spc="-15" dirty="0">
                          <a:effectLst/>
                          <a:latin typeface="Calibri" panose="020F0502020204030204" pitchFamily="34" charset="0"/>
                          <a:ea typeface="Calibri" panose="020F0502020204030204" pitchFamily="34" charset="0"/>
                          <a:cs typeface="Calibri" panose="020F0502020204030204" pitchFamily="34" charset="0"/>
                        </a:rPr>
                        <a:t> </a:t>
                      </a:r>
                      <a:r>
                        <a:rPr lang="en-GB" sz="900" b="1" dirty="0">
                          <a:effectLst/>
                          <a:latin typeface="Calibri" panose="020F0502020204030204" pitchFamily="34" charset="0"/>
                          <a:ea typeface="Calibri" panose="020F0502020204030204" pitchFamily="34" charset="0"/>
                          <a:cs typeface="Calibri" panose="020F0502020204030204" pitchFamily="34" charset="0"/>
                        </a:rPr>
                        <a:t>support</a:t>
                      </a:r>
                      <a:r>
                        <a:rPr lang="en-GB" sz="900" b="1" spc="-15" dirty="0">
                          <a:effectLst/>
                          <a:latin typeface="Calibri" panose="020F0502020204030204" pitchFamily="34" charset="0"/>
                          <a:ea typeface="Calibri" panose="020F0502020204030204" pitchFamily="34" charset="0"/>
                          <a:cs typeface="Calibri" panose="020F0502020204030204" pitchFamily="34" charset="0"/>
                        </a:rPr>
                        <a:t> </a:t>
                      </a:r>
                      <a:r>
                        <a:rPr lang="en-GB" sz="900" b="1" dirty="0">
                          <a:effectLst/>
                          <a:latin typeface="Calibri" panose="020F0502020204030204" pitchFamily="34" charset="0"/>
                          <a:ea typeface="Calibri" panose="020F0502020204030204" pitchFamily="34" charset="0"/>
                          <a:cs typeface="Calibri" panose="020F0502020204030204" pitchFamily="34" charset="0"/>
                        </a:rPr>
                        <a:t>and</a:t>
                      </a:r>
                      <a:r>
                        <a:rPr lang="en-GB" sz="900" b="1" spc="-210" dirty="0">
                          <a:effectLst/>
                          <a:latin typeface="Calibri" panose="020F0502020204030204" pitchFamily="34" charset="0"/>
                          <a:ea typeface="Calibri" panose="020F0502020204030204" pitchFamily="34" charset="0"/>
                          <a:cs typeface="Calibri" panose="020F0502020204030204" pitchFamily="34" charset="0"/>
                        </a:rPr>
                        <a:t> </a:t>
                      </a:r>
                      <a:r>
                        <a:rPr lang="en-GB" sz="900" b="1" dirty="0">
                          <a:effectLst/>
                          <a:latin typeface="Calibri" panose="020F0502020204030204" pitchFamily="34" charset="0"/>
                          <a:ea typeface="Calibri" panose="020F0502020204030204" pitchFamily="34" charset="0"/>
                          <a:cs typeface="Calibri" panose="020F0502020204030204" pitchFamily="34" charset="0"/>
                        </a:rPr>
                        <a:t>aftercare</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5E7"/>
                    </a:solidFill>
                  </a:tcPr>
                </a:tc>
                <a:extLst>
                  <a:ext uri="{0D108BD9-81ED-4DB2-BD59-A6C34878D82A}">
                    <a16:rowId xmlns:a16="http://schemas.microsoft.com/office/drawing/2014/main" val="363034148"/>
                  </a:ext>
                </a:extLst>
              </a:tr>
              <a:tr h="4152262">
                <a:tc>
                  <a:txBody>
                    <a:bodyPr/>
                    <a:lstStyle/>
                    <a:p>
                      <a:pPr marL="67945" marR="328295">
                        <a:spcBef>
                          <a:spcPts val="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Engagement</a:t>
                      </a:r>
                      <a:r>
                        <a:rPr lang="en-GB" sz="900" spc="-3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through</a:t>
                      </a:r>
                      <a:r>
                        <a:rPr lang="en-GB" sz="900" spc="-25" dirty="0">
                          <a:effectLst/>
                          <a:latin typeface="Calibri" panose="020F0502020204030204" pitchFamily="34" charset="0"/>
                          <a:ea typeface="Calibri" panose="020F0502020204030204" pitchFamily="34" charset="0"/>
                          <a:cs typeface="Calibri" panose="020F0502020204030204" pitchFamily="34" charset="0"/>
                        </a:rPr>
                        <a:t> </a:t>
                      </a:r>
                      <a:r>
                        <a:rPr lang="en-GB" sz="900" dirty="0" smtClean="0">
                          <a:effectLst/>
                          <a:latin typeface="Calibri" panose="020F0502020204030204" pitchFamily="34" charset="0"/>
                          <a:ea typeface="Calibri" panose="020F0502020204030204" pitchFamily="34" charset="0"/>
                          <a:cs typeface="Calibri" panose="020F0502020204030204" pitchFamily="34" charset="0"/>
                        </a:rPr>
                        <a:t>targeted </a:t>
                      </a:r>
                      <a:r>
                        <a:rPr lang="en-GB" sz="900" spc="-210" dirty="0" smtClean="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outreach</a:t>
                      </a:r>
                      <a:r>
                        <a:rPr lang="en-GB" sz="900" spc="-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in communities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60"/>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marR="408940">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Active engagement with key</a:t>
                      </a:r>
                      <a:r>
                        <a:rPr lang="en-GB" sz="900" spc="-2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intermediaries</a:t>
                      </a:r>
                      <a:r>
                        <a:rPr lang="en-GB" sz="900" spc="-4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and</a:t>
                      </a:r>
                      <a:r>
                        <a:rPr lang="en-GB" sz="900" spc="-4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agencies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marR="408940">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marR="408940">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Engagement through Social Media</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945">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Assessment</a:t>
                      </a:r>
                      <a:r>
                        <a:rPr lang="en-GB" sz="900" spc="-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of</a:t>
                      </a:r>
                      <a:r>
                        <a:rPr lang="en-GB" sz="900" spc="-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needs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marR="62230">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Developing</a:t>
                      </a:r>
                      <a:r>
                        <a:rPr lang="en-GB" sz="900" spc="-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and</a:t>
                      </a:r>
                      <a:r>
                        <a:rPr lang="en-GB" sz="900" spc="-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providing</a:t>
                      </a:r>
                      <a:r>
                        <a:rPr lang="en-GB" sz="900" spc="-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back</a:t>
                      </a:r>
                      <a:r>
                        <a:rPr lang="en-GB" sz="900" spc="-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to</a:t>
                      </a:r>
                      <a:r>
                        <a:rPr lang="en-GB" sz="900" spc="-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work</a:t>
                      </a:r>
                      <a:r>
                        <a:rPr lang="en-GB" sz="900" spc="-2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Action Plans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Registration on programme</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marR="909955">
                        <a:lnSpc>
                          <a:spcPct val="200000"/>
                        </a:lnSpc>
                        <a:spcBef>
                          <a:spcPts val="5"/>
                        </a:spcBef>
                        <a:spcAft>
                          <a:spcPts val="0"/>
                        </a:spcAft>
                      </a:pPr>
                      <a:r>
                        <a:rPr lang="en-GB" sz="900" spc="-5" dirty="0">
                          <a:effectLst/>
                          <a:latin typeface="Calibri" panose="020F0502020204030204" pitchFamily="34" charset="0"/>
                          <a:ea typeface="Calibri" panose="020F0502020204030204" pitchFamily="34" charset="0"/>
                          <a:cs typeface="Calibri" panose="020F0502020204030204" pitchFamily="34" charset="0"/>
                        </a:rPr>
                        <a:t>Personal </a:t>
                      </a:r>
                      <a:r>
                        <a:rPr lang="en-GB" sz="900" dirty="0">
                          <a:effectLst/>
                          <a:latin typeface="Calibri" panose="020F0502020204030204" pitchFamily="34" charset="0"/>
                          <a:ea typeface="Calibri" panose="020F0502020204030204" pitchFamily="34" charset="0"/>
                          <a:cs typeface="Calibri" panose="020F0502020204030204" pitchFamily="34" charset="0"/>
                        </a:rPr>
                        <a:t>development</a:t>
                      </a:r>
                      <a:r>
                        <a:rPr lang="en-GB" sz="900" spc="-2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Basic</a:t>
                      </a:r>
                      <a:r>
                        <a:rPr lang="en-GB" sz="900" spc="-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Life</a:t>
                      </a:r>
                      <a:r>
                        <a:rPr lang="en-GB" sz="900" spc="-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Skills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marR="111760">
                        <a:spcBef>
                          <a:spcPts val="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Specialist Support e.g., debt/financial,</a:t>
                      </a:r>
                      <a:r>
                        <a:rPr lang="en-GB" sz="900" spc="-2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homelessness,</a:t>
                      </a:r>
                      <a:r>
                        <a:rPr lang="en-GB" sz="900" spc="-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substance</a:t>
                      </a:r>
                      <a:r>
                        <a:rPr lang="en-GB" sz="900" spc="-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misuse</a:t>
                      </a:r>
                      <a:r>
                        <a:rPr lang="en-GB" sz="900" spc="-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etc.</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5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Community Learning</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5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marR="76200">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English</a:t>
                      </a:r>
                      <a:r>
                        <a:rPr lang="en-GB" sz="900" spc="-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for</a:t>
                      </a:r>
                      <a:r>
                        <a:rPr lang="en-GB" sz="900" spc="-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Speakers</a:t>
                      </a:r>
                      <a:r>
                        <a:rPr lang="en-GB" sz="900" spc="-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of</a:t>
                      </a:r>
                      <a:r>
                        <a:rPr lang="en-GB" sz="900" spc="-2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other</a:t>
                      </a:r>
                      <a:r>
                        <a:rPr lang="en-GB" sz="900" spc="-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Language</a:t>
                      </a:r>
                      <a:r>
                        <a:rPr lang="en-GB" sz="900" spc="-2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(ESOL)</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10"/>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IT</a:t>
                      </a:r>
                      <a:r>
                        <a:rPr lang="en-GB" sz="900" spc="-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for</a:t>
                      </a:r>
                      <a:r>
                        <a:rPr lang="en-GB" sz="900" spc="-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Beginners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60"/>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945" marR="191770">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Identifying</a:t>
                      </a:r>
                      <a:r>
                        <a:rPr lang="en-GB" sz="900" spc="-2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pre-employment</a:t>
                      </a:r>
                      <a:r>
                        <a:rPr lang="en-GB" sz="900" spc="-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training</a:t>
                      </a:r>
                      <a:r>
                        <a:rPr lang="en-GB" sz="900" spc="-2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requirements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4"/>
                    </a:solidFill>
                  </a:tcPr>
                </a:tc>
                <a:tc>
                  <a:txBody>
                    <a:bodyPr/>
                    <a:lstStyle/>
                    <a:p>
                      <a:pPr marL="67310" marR="459740">
                        <a:lnSpc>
                          <a:spcPct val="200000"/>
                        </a:lnSpc>
                        <a:spcBef>
                          <a:spcPts val="5"/>
                        </a:spcBef>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Employability Skills Training</a:t>
                      </a:r>
                      <a:r>
                        <a:rPr lang="en-GB" sz="1400" b="1" spc="-2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Job Searching Strategies</a:t>
                      </a:r>
                      <a:r>
                        <a:rPr lang="en-GB" sz="1400" b="1" spc="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Core</a:t>
                      </a:r>
                      <a:r>
                        <a:rPr lang="en-GB" sz="1400" b="1" spc="-1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Skills</a:t>
                      </a:r>
                    </a:p>
                    <a:p>
                      <a:pPr marL="66675">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Mentoring</a:t>
                      </a:r>
                    </a:p>
                    <a:p>
                      <a:pPr marL="67310">
                        <a:lnSpc>
                          <a:spcPts val="1220"/>
                        </a:lnSpc>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7310">
                        <a:lnSpc>
                          <a:spcPts val="1220"/>
                        </a:lnSpc>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Career</a:t>
                      </a:r>
                      <a:r>
                        <a:rPr lang="en-GB" sz="1400" b="1" spc="-1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Guidance</a:t>
                      </a:r>
                    </a:p>
                    <a:p>
                      <a:pPr>
                        <a:spcBef>
                          <a:spcPts val="5"/>
                        </a:spcBef>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7310" marR="73025">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Sector Specific</a:t>
                      </a:r>
                      <a:r>
                        <a:rPr lang="en-GB" sz="1400" b="1" spc="-3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Skills</a:t>
                      </a:r>
                      <a:r>
                        <a:rPr lang="en-GB" sz="1400" b="1" spc="-3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Training</a:t>
                      </a:r>
                      <a:r>
                        <a:rPr lang="en-GB" sz="1400" b="1" spc="-3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7310">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IT</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Training</a:t>
                      </a:r>
                    </a:p>
                    <a:p>
                      <a:pPr marL="67310">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7310">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Access to IT services for</a:t>
                      </a:r>
                      <a:r>
                        <a:rPr lang="en-GB" sz="1400" b="1" spc="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Applications</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and</a:t>
                      </a:r>
                      <a:r>
                        <a:rPr lang="en-GB" sz="1400" b="1" spc="-3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Job</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Searching</a:t>
                      </a:r>
                    </a:p>
                    <a:p>
                      <a:pPr>
                        <a:spcBef>
                          <a:spcPts val="55"/>
                        </a:spcBef>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7310" marR="772160">
                        <a:lnSpc>
                          <a:spcPct val="200000"/>
                        </a:lnSpc>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Work Placements</a:t>
                      </a:r>
                      <a:r>
                        <a:rPr lang="en-GB" sz="1400" b="1" spc="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spc="-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Enterprise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Awareness</a:t>
                      </a:r>
                      <a:r>
                        <a:rPr lang="en-GB" sz="1400" b="1" spc="-21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Voluntary</a:t>
                      </a:r>
                      <a:r>
                        <a:rPr lang="en-GB" sz="1400" b="1" spc="-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Work</a:t>
                      </a:r>
                    </a:p>
                    <a:p>
                      <a:pPr marL="67310">
                        <a:spcBef>
                          <a:spcPts val="10"/>
                        </a:spcBef>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5ED"/>
                    </a:solidFill>
                  </a:tcPr>
                </a:tc>
                <a:tc>
                  <a:txBody>
                    <a:bodyPr/>
                    <a:lstStyle/>
                    <a:p>
                      <a:pPr marL="66675">
                        <a:spcBef>
                          <a:spcPts val="5"/>
                        </a:spcBef>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Employer</a:t>
                      </a:r>
                      <a:r>
                        <a:rPr lang="en-GB" sz="1400" b="1" spc="-2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Engagement</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&amp;</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Support</a:t>
                      </a:r>
                    </a:p>
                    <a:p>
                      <a:pPr>
                        <a:spcBef>
                          <a:spcPts val="55"/>
                        </a:spcBef>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6675" marR="198755">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Addressing Employer</a:t>
                      </a:r>
                      <a:r>
                        <a:rPr lang="en-GB" sz="1400" b="1" spc="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misconceptions</a:t>
                      </a:r>
                      <a:r>
                        <a:rPr lang="en-GB" sz="1400" b="1" spc="-1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of</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target</a:t>
                      </a:r>
                      <a:r>
                        <a:rPr lang="en-GB" sz="1400" b="1" spc="-1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groups</a:t>
                      </a:r>
                    </a:p>
                    <a:p>
                      <a:pPr>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6675" marR="97155">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Innovative</a:t>
                      </a:r>
                      <a:r>
                        <a:rPr lang="en-GB" sz="1400" b="1" spc="-1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approaches</a:t>
                      </a:r>
                      <a:r>
                        <a:rPr lang="en-GB" sz="1400" b="1" spc="1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in</a:t>
                      </a:r>
                      <a:r>
                        <a:rPr lang="en-GB" sz="1400" b="1" spc="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partnership</a:t>
                      </a:r>
                      <a:r>
                        <a:rPr lang="en-GB" sz="1400" b="1" spc="-1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with</a:t>
                      </a:r>
                      <a:r>
                        <a:rPr lang="en-GB" sz="1400" b="1" spc="-1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West Dunbartonshire</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and  City Region</a:t>
                      </a:r>
                      <a:r>
                        <a:rPr lang="en-GB" sz="1400" b="1" spc="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businesses</a:t>
                      </a:r>
                    </a:p>
                    <a:p>
                      <a:pPr>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6675" marR="308610">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Effective</a:t>
                      </a:r>
                      <a:r>
                        <a:rPr lang="en-GB" sz="1400" b="1" spc="-15"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promotion</a:t>
                      </a:r>
                      <a:r>
                        <a:rPr lang="en-GB" sz="1400" b="1" spc="-1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of</a:t>
                      </a:r>
                      <a:r>
                        <a:rPr lang="en-GB" sz="1400" b="1" spc="-2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existing</a:t>
                      </a:r>
                      <a:r>
                        <a:rPr lang="en-GB" sz="1400" b="1" spc="-21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incentives</a:t>
                      </a:r>
                    </a:p>
                    <a:p>
                      <a:pPr marL="66675" marR="308610">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6675" marR="308610">
                        <a:spcAft>
                          <a:spcPts val="0"/>
                        </a:spcAft>
                      </a:pPr>
                      <a:r>
                        <a:rPr lang="en-GB" sz="1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Job Matching</a:t>
                      </a:r>
                    </a:p>
                    <a:p>
                      <a:pPr>
                        <a:spcAft>
                          <a:spcPts val="0"/>
                        </a:spcAft>
                      </a:pPr>
                      <a:r>
                        <a:rPr lang="en-GB" sz="1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66675" marR="306705">
                        <a:spcAft>
                          <a:spcPts val="0"/>
                        </a:spcAft>
                      </a:pPr>
                      <a:r>
                        <a:rPr lang="en-GB" sz="1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AF83"/>
                    </a:solidFill>
                  </a:tcPr>
                </a:tc>
                <a:tc>
                  <a:txBody>
                    <a:bodyPr/>
                    <a:lstStyle/>
                    <a:p>
                      <a:pPr marL="66040" marR="274955">
                        <a:spcBef>
                          <a:spcPts val="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Support to help Employee</a:t>
                      </a:r>
                      <a:r>
                        <a:rPr lang="en-GB" sz="900" spc="-2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retention</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5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6040" marR="367030">
                        <a:spcBef>
                          <a:spcPts val="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Client</a:t>
                      </a:r>
                      <a:r>
                        <a:rPr lang="en-GB" sz="900" spc="-3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tracking</a:t>
                      </a:r>
                      <a:r>
                        <a:rPr lang="en-GB" sz="900" spc="-3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to</a:t>
                      </a:r>
                      <a:r>
                        <a:rPr lang="en-GB" sz="900" spc="-2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ensure</a:t>
                      </a:r>
                      <a:r>
                        <a:rPr lang="en-GB" sz="900" spc="-2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sustained</a:t>
                      </a:r>
                      <a:r>
                        <a:rPr lang="en-GB" sz="900" spc="-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employment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60"/>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6040" marR="187325">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Intermediate</a:t>
                      </a:r>
                      <a:r>
                        <a:rPr lang="en-GB" sz="900" spc="-3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labour</a:t>
                      </a:r>
                      <a:r>
                        <a:rPr lang="en-GB" sz="900" spc="-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market</a:t>
                      </a:r>
                      <a:r>
                        <a:rPr lang="en-GB" sz="900" spc="-2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initiatives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5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6040" marR="240665">
                        <a:spcBef>
                          <a:spcPts val="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Initiatives</a:t>
                      </a:r>
                      <a:r>
                        <a:rPr lang="en-GB" sz="900" spc="-2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to</a:t>
                      </a:r>
                      <a:r>
                        <a:rPr lang="en-GB" sz="900" spc="-2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tackle</a:t>
                      </a:r>
                      <a:r>
                        <a:rPr lang="en-GB" sz="900" spc="-3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in</a:t>
                      </a:r>
                      <a:r>
                        <a:rPr lang="en-GB" sz="900" spc="-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work</a:t>
                      </a:r>
                      <a:r>
                        <a:rPr lang="en-GB" sz="900" spc="-2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poverty</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6040">
                        <a:spcBef>
                          <a:spcPts val="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Up-skilling</a:t>
                      </a:r>
                      <a:r>
                        <a:rPr lang="en-GB" sz="900" spc="-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the</a:t>
                      </a:r>
                      <a:r>
                        <a:rPr lang="en-GB" sz="900" spc="-1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work</a:t>
                      </a:r>
                      <a:r>
                        <a:rPr lang="en-GB" sz="900" spc="-10"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force</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spcBef>
                          <a:spcPts val="55"/>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6040">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Childcare</a:t>
                      </a:r>
                      <a:r>
                        <a:rPr lang="en-GB" sz="900" spc="-25"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support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5E7"/>
                    </a:solidFill>
                  </a:tcPr>
                </a:tc>
                <a:extLst>
                  <a:ext uri="{0D108BD9-81ED-4DB2-BD59-A6C34878D82A}">
                    <a16:rowId xmlns:a16="http://schemas.microsoft.com/office/drawing/2014/main" val="1303207008"/>
                  </a:ext>
                </a:extLst>
              </a:tr>
            </a:tbl>
          </a:graphicData>
        </a:graphic>
      </p:graphicFrame>
    </p:spTree>
    <p:extLst>
      <p:ext uri="{BB962C8B-B14F-4D97-AF65-F5344CB8AC3E}">
        <p14:creationId xmlns:p14="http://schemas.microsoft.com/office/powerpoint/2010/main" val="862045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A3A391-D641-4537-A785-F21F697AE0F2}"/>
              </a:ext>
            </a:extLst>
          </p:cNvPr>
          <p:cNvSpPr>
            <a:spLocks noGrp="1"/>
          </p:cNvSpPr>
          <p:nvPr>
            <p:ph type="title"/>
          </p:nvPr>
        </p:nvSpPr>
        <p:spPr>
          <a:xfrm>
            <a:off x="466722" y="586855"/>
            <a:ext cx="3201366" cy="3387497"/>
          </a:xfrm>
        </p:spPr>
        <p:txBody>
          <a:bodyPr anchor="b">
            <a:normAutofit/>
          </a:bodyPr>
          <a:lstStyle/>
          <a:p>
            <a:pPr algn="r"/>
            <a:r>
              <a:rPr lang="en-GB" sz="4000" b="1">
                <a:solidFill>
                  <a:srgbClr val="FFFFFF"/>
                </a:solidFill>
              </a:rPr>
              <a:t>Priority Groups</a:t>
            </a:r>
          </a:p>
        </p:txBody>
      </p:sp>
      <p:sp>
        <p:nvSpPr>
          <p:cNvPr id="4" name="Text Box 2">
            <a:extLst>
              <a:ext uri="{FF2B5EF4-FFF2-40B4-BE49-F238E27FC236}">
                <a16:creationId xmlns:a16="http://schemas.microsoft.com/office/drawing/2014/main" id="{2FE77ED2-647D-4353-B5D6-AB4BE7FF30AF}"/>
              </a:ext>
            </a:extLst>
          </p:cNvPr>
          <p:cNvSpPr txBox="1">
            <a:spLocks noGrp="1" noChangeArrowheads="1"/>
          </p:cNvSpPr>
          <p:nvPr>
            <p:ph idx="1"/>
          </p:nvPr>
        </p:nvSpPr>
        <p:spPr bwMode="auto">
          <a:xfrm>
            <a:off x="8049585" y="162538"/>
            <a:ext cx="3922675" cy="6664982"/>
          </a:xfrm>
          <a:prstGeom prst="rect">
            <a:avLst/>
          </a:prstGeom>
        </p:spPr>
        <p:txBody>
          <a:bodyPr rot="0" vert="horz" lIns="91440" tIns="45720" rIns="91440" bIns="45720" anchor="ctr" anchorCtr="0">
            <a:normAutofit fontScale="40000" lnSpcReduction="20000"/>
          </a:bodyPr>
          <a:lstStyle/>
          <a:p>
            <a:pPr marL="0" indent="0">
              <a:buNone/>
            </a:pPr>
            <a:endParaRPr lang="en-GB" sz="5200" dirty="0" smtClean="0"/>
          </a:p>
          <a:p>
            <a:pPr lvl="0"/>
            <a:r>
              <a:rPr lang="en-GB" sz="3500" dirty="0"/>
              <a:t>No or Limited Work Experience </a:t>
            </a:r>
            <a:endParaRPr lang="en-GB" sz="3500" dirty="0"/>
          </a:p>
          <a:p>
            <a:pPr lvl="0"/>
            <a:r>
              <a:rPr lang="en-GB" sz="3500" dirty="0"/>
              <a:t>Primary Carer of a child/children (under 18) or adult     </a:t>
            </a:r>
            <a:endParaRPr lang="en-GB" sz="3500" dirty="0"/>
          </a:p>
          <a:p>
            <a:pPr lvl="0"/>
            <a:r>
              <a:rPr lang="en-GB" sz="3500" dirty="0"/>
              <a:t>Primary Carer of older person</a:t>
            </a:r>
            <a:endParaRPr lang="en-GB" sz="3500" dirty="0"/>
          </a:p>
          <a:p>
            <a:pPr lvl="0"/>
            <a:r>
              <a:rPr lang="en-GB" sz="3500" dirty="0"/>
              <a:t>Refugee</a:t>
            </a:r>
            <a:endParaRPr lang="en-GB" sz="3500" dirty="0"/>
          </a:p>
          <a:p>
            <a:pPr lvl="0"/>
            <a:r>
              <a:rPr lang="en-GB" sz="3500" dirty="0"/>
              <a:t>Substance related conditions</a:t>
            </a:r>
            <a:endParaRPr lang="en-GB" sz="3500" dirty="0"/>
          </a:p>
          <a:p>
            <a:pPr lvl="0"/>
            <a:r>
              <a:rPr lang="en-GB" sz="3500" dirty="0"/>
              <a:t>Underemployed      </a:t>
            </a:r>
            <a:endParaRPr lang="en-GB" sz="3500" dirty="0"/>
          </a:p>
          <a:p>
            <a:pPr lvl="0"/>
            <a:r>
              <a:rPr lang="en-GB" sz="3500" b="1" dirty="0"/>
              <a:t>Disabled and/or deaf person (includes those experiencing mental health issues and those who have an impairment or long-term health condition)</a:t>
            </a:r>
            <a:endParaRPr lang="en-GB" sz="3500" b="1" dirty="0"/>
          </a:p>
          <a:p>
            <a:pPr lvl="0"/>
            <a:r>
              <a:rPr lang="en-GB" sz="3500" b="1" dirty="0"/>
              <a:t>Person aged over 50 years</a:t>
            </a:r>
          </a:p>
          <a:p>
            <a:pPr lvl="0"/>
            <a:r>
              <a:rPr lang="en-GB" sz="3500" dirty="0"/>
              <a:t>Living in a household with children in poverty</a:t>
            </a:r>
          </a:p>
          <a:p>
            <a:pPr lvl="0"/>
            <a:r>
              <a:rPr lang="en-GB" sz="3500" dirty="0"/>
              <a:t>Lone Parents</a:t>
            </a:r>
          </a:p>
          <a:p>
            <a:pPr lvl="0"/>
            <a:r>
              <a:rPr lang="en-GB" sz="3500" dirty="0"/>
              <a:t>Families from Minority Ethnic Communities</a:t>
            </a:r>
          </a:p>
          <a:p>
            <a:pPr lvl="0"/>
            <a:r>
              <a:rPr lang="en-GB" sz="3500" dirty="0"/>
              <a:t>Families with a Disabled Child</a:t>
            </a:r>
          </a:p>
          <a:p>
            <a:pPr lvl="0"/>
            <a:r>
              <a:rPr lang="en-GB" sz="3500" b="1" dirty="0"/>
              <a:t>Disabled Parent</a:t>
            </a:r>
          </a:p>
          <a:p>
            <a:pPr lvl="0"/>
            <a:r>
              <a:rPr lang="en-GB" sz="3500" dirty="0"/>
              <a:t>Families with 3 or more Children</a:t>
            </a:r>
          </a:p>
          <a:p>
            <a:pPr lvl="0"/>
            <a:r>
              <a:rPr lang="en-GB" sz="3500" dirty="0"/>
              <a:t>Families where the Youngest Child is under </a:t>
            </a:r>
            <a:r>
              <a:rPr lang="en-GB" sz="3500" dirty="0" smtClean="0"/>
              <a:t>1</a:t>
            </a:r>
          </a:p>
          <a:p>
            <a:pPr lvl="0"/>
            <a:r>
              <a:rPr lang="en-GB" sz="3500" dirty="0" smtClean="0"/>
              <a:t>Young </a:t>
            </a:r>
            <a:r>
              <a:rPr lang="en-GB" sz="3500" dirty="0"/>
              <a:t>parents under the Age of </a:t>
            </a:r>
            <a:r>
              <a:rPr lang="en-GB" sz="3500" dirty="0" smtClean="0"/>
              <a:t>25</a:t>
            </a:r>
            <a:endParaRPr lang="en-GB" sz="3600" dirty="0"/>
          </a:p>
          <a:p>
            <a:pPr>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spcAft>
                <a:spcPts val="800"/>
              </a:spcAft>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2" name="Text Box 2">
            <a:extLst>
              <a:ext uri="{FF2B5EF4-FFF2-40B4-BE49-F238E27FC236}">
                <a16:creationId xmlns:a16="http://schemas.microsoft.com/office/drawing/2014/main" id="{2FE77ED2-647D-4353-B5D6-AB4BE7FF30AF}"/>
              </a:ext>
            </a:extLst>
          </p:cNvPr>
          <p:cNvSpPr txBox="1">
            <a:spLocks noChangeArrowheads="1"/>
          </p:cNvSpPr>
          <p:nvPr/>
        </p:nvSpPr>
        <p:spPr bwMode="auto">
          <a:xfrm>
            <a:off x="4287210" y="162538"/>
            <a:ext cx="3623303" cy="6664982"/>
          </a:xfrm>
          <a:prstGeom prst="rect">
            <a:avLst/>
          </a:prstGeom>
        </p:spPr>
        <p:txBody>
          <a:bodyPr rot="0" vert="horz" lIns="91440" tIns="45720" rIns="91440" bIns="45720" rtlCol="0" anchor="ctr" anchorCtr="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79450" indent="-450850" fontAlgn="base" hangingPunct="0">
              <a:spcAft>
                <a:spcPts val="600"/>
              </a:spcAft>
            </a:pPr>
            <a:endParaRPr lang="en-GB" sz="2000" b="1" dirty="0" smtClean="0">
              <a:ea typeface="Calibri" panose="020F0502020204030204" pitchFamily="34" charset="0"/>
              <a:cs typeface="Arial" panose="020B0604020202020204" pitchFamily="34" charset="0"/>
            </a:endParaRPr>
          </a:p>
          <a:p>
            <a:pPr lvl="0"/>
            <a:r>
              <a:rPr lang="en-GB" sz="2900" dirty="0"/>
              <a:t>Armed Forces Veteran</a:t>
            </a:r>
            <a:endParaRPr lang="en-GB" sz="2900" dirty="0"/>
          </a:p>
          <a:p>
            <a:pPr lvl="0"/>
            <a:r>
              <a:rPr lang="en-GB" sz="2900" dirty="0"/>
              <a:t>Asylum Seeker</a:t>
            </a:r>
            <a:endParaRPr lang="en-GB" sz="2900" dirty="0"/>
          </a:p>
          <a:p>
            <a:pPr lvl="0"/>
            <a:r>
              <a:rPr lang="en-GB" sz="2900" dirty="0"/>
              <a:t>At Risk of Becoming NEET (Not in employment, education or training)</a:t>
            </a:r>
            <a:endParaRPr lang="en-GB" sz="2900" dirty="0"/>
          </a:p>
          <a:p>
            <a:pPr lvl="0"/>
            <a:r>
              <a:rPr lang="en-GB" sz="2900" dirty="0"/>
              <a:t>Care Experienced</a:t>
            </a:r>
            <a:endParaRPr lang="en-GB" sz="2900" dirty="0"/>
          </a:p>
          <a:p>
            <a:pPr lvl="0"/>
            <a:r>
              <a:rPr lang="en-GB" sz="2900" b="1" dirty="0"/>
              <a:t>Criminal Convictions</a:t>
            </a:r>
            <a:endParaRPr lang="en-GB" sz="2900" b="1" dirty="0"/>
          </a:p>
          <a:p>
            <a:pPr lvl="0"/>
            <a:r>
              <a:rPr lang="en-GB" sz="2900" dirty="0"/>
              <a:t>From Employment Deprived Areas</a:t>
            </a:r>
            <a:endParaRPr lang="en-GB" sz="2900" dirty="0"/>
          </a:p>
          <a:p>
            <a:pPr lvl="0"/>
            <a:r>
              <a:rPr lang="en-GB" sz="2900" dirty="0"/>
              <a:t>Homeless or Affected by Housing Exclusion</a:t>
            </a:r>
            <a:endParaRPr lang="en-GB" sz="2900" dirty="0"/>
          </a:p>
          <a:p>
            <a:pPr lvl="0"/>
            <a:r>
              <a:rPr lang="en-GB" sz="2900" dirty="0"/>
              <a:t>Living in a Jobless Household</a:t>
            </a:r>
            <a:endParaRPr lang="en-GB" sz="2900" dirty="0"/>
          </a:p>
          <a:p>
            <a:pPr lvl="0"/>
            <a:r>
              <a:rPr lang="en-GB" sz="2900" dirty="0"/>
              <a:t>Living in a Jobless Household with Dependent Children</a:t>
            </a:r>
            <a:endParaRPr lang="en-GB" sz="2900" dirty="0"/>
          </a:p>
          <a:p>
            <a:pPr lvl="0"/>
            <a:r>
              <a:rPr lang="en-GB" sz="2900" dirty="0"/>
              <a:t>Living in a Single Adult Household with Dependent Children</a:t>
            </a:r>
            <a:endParaRPr lang="en-GB" sz="2900" dirty="0"/>
          </a:p>
          <a:p>
            <a:pPr lvl="0"/>
            <a:r>
              <a:rPr lang="en-GB" sz="2900" b="1" dirty="0"/>
              <a:t>Long Term Physical Illness</a:t>
            </a:r>
            <a:endParaRPr lang="en-GB" sz="2900" b="1" dirty="0"/>
          </a:p>
          <a:p>
            <a:pPr lvl="0"/>
            <a:r>
              <a:rPr lang="en-GB" sz="2900" dirty="0"/>
              <a:t>Low Income Employed</a:t>
            </a:r>
            <a:endParaRPr lang="en-GB" sz="2900" dirty="0"/>
          </a:p>
          <a:p>
            <a:pPr lvl="0"/>
            <a:r>
              <a:rPr lang="en-GB" sz="2900" dirty="0"/>
              <a:t>Low Skilled</a:t>
            </a:r>
            <a:endParaRPr lang="en-GB" sz="2900" dirty="0"/>
          </a:p>
          <a:p>
            <a:pPr lvl="0"/>
            <a:r>
              <a:rPr lang="en-GB" sz="2900" b="1" dirty="0"/>
              <a:t>Mental Health Issues (young people and adult)</a:t>
            </a:r>
            <a:endParaRPr lang="en-GB" sz="2900" b="1" dirty="0"/>
          </a:p>
          <a:p>
            <a:pPr lvl="0"/>
            <a:r>
              <a:rPr lang="en-GB" sz="2900" dirty="0"/>
              <a:t>Migrants people with a foreign background, minorities (including marginalised communities such as the Roma)  </a:t>
            </a:r>
            <a:endParaRPr lang="en-GB" sz="2900" dirty="0"/>
          </a:p>
          <a:p>
            <a:pPr lvl="0"/>
            <a:r>
              <a:rPr lang="en-GB" sz="2900" dirty="0"/>
              <a:t>Unemployed</a:t>
            </a:r>
            <a:endParaRPr lang="en-GB" sz="2900" dirty="0"/>
          </a:p>
          <a:p>
            <a:r>
              <a:rPr lang="en-GB" sz="2900" b="1" dirty="0"/>
              <a:t>Economically inactive</a:t>
            </a:r>
            <a:endParaRPr lang="en-GB" sz="2900" b="1" dirty="0" smtClean="0">
              <a:ea typeface="Calibri" panose="020F0502020204030204" pitchFamily="34" charset="0"/>
              <a:cs typeface="Times New Roman" panose="02020603050405020304" pitchFamily="18" charset="0"/>
            </a:endParaRPr>
          </a:p>
          <a:p>
            <a:pPr marL="0" indent="0">
              <a:spcAft>
                <a:spcPts val="800"/>
              </a:spcAft>
              <a:buFont typeface="Arial" panose="020B0604020202020204" pitchFamily="34" charset="0"/>
              <a:buNone/>
            </a:pPr>
            <a:r>
              <a:rPr lang="en-GB" sz="2900" dirty="0" smtClean="0">
                <a:ea typeface="Calibri" panose="020F0502020204030204" pitchFamily="34" charset="0"/>
                <a:cs typeface="Times New Roman" panose="02020603050405020304" pitchFamily="18" charset="0"/>
              </a:rPr>
              <a:t> </a:t>
            </a:r>
          </a:p>
          <a:p>
            <a:pPr marL="0" indent="0">
              <a:spcAft>
                <a:spcPts val="800"/>
              </a:spcAft>
              <a:buFont typeface="Arial" panose="020B0604020202020204" pitchFamily="34" charset="0"/>
              <a:buNone/>
            </a:pPr>
            <a:r>
              <a:rPr lang="en-GB" sz="1100" dirty="0" smtClean="0">
                <a:latin typeface="Calibri" panose="020F0502020204030204" pitchFamily="34"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3353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A3A391-D641-4537-A785-F21F697AE0F2}"/>
              </a:ext>
            </a:extLst>
          </p:cNvPr>
          <p:cNvSpPr>
            <a:spLocks noGrp="1"/>
          </p:cNvSpPr>
          <p:nvPr>
            <p:ph type="title"/>
          </p:nvPr>
        </p:nvSpPr>
        <p:spPr>
          <a:xfrm>
            <a:off x="466722" y="586855"/>
            <a:ext cx="3201366" cy="3387497"/>
          </a:xfrm>
        </p:spPr>
        <p:txBody>
          <a:bodyPr anchor="b">
            <a:normAutofit/>
          </a:bodyPr>
          <a:lstStyle/>
          <a:p>
            <a:pPr algn="r"/>
            <a:r>
              <a:rPr lang="en-GB" sz="4000" b="1" dirty="0">
                <a:solidFill>
                  <a:srgbClr val="FFFFFF"/>
                </a:solidFill>
              </a:rPr>
              <a:t>Priority </a:t>
            </a:r>
            <a:r>
              <a:rPr lang="en-GB" sz="4000" b="1" dirty="0" smtClean="0">
                <a:solidFill>
                  <a:srgbClr val="FFFFFF"/>
                </a:solidFill>
              </a:rPr>
              <a:t>Areas</a:t>
            </a:r>
            <a:endParaRPr lang="en-GB" sz="4000" b="1" dirty="0">
              <a:solidFill>
                <a:srgbClr val="FFFFFF"/>
              </a:solidFill>
            </a:endParaRPr>
          </a:p>
        </p:txBody>
      </p:sp>
      <p:sp>
        <p:nvSpPr>
          <p:cNvPr id="4" name="Text Box 2">
            <a:extLst>
              <a:ext uri="{FF2B5EF4-FFF2-40B4-BE49-F238E27FC236}">
                <a16:creationId xmlns:a16="http://schemas.microsoft.com/office/drawing/2014/main" id="{2FE77ED2-647D-4353-B5D6-AB4BE7FF30AF}"/>
              </a:ext>
            </a:extLst>
          </p:cNvPr>
          <p:cNvSpPr txBox="1">
            <a:spLocks noGrp="1" noChangeArrowheads="1"/>
          </p:cNvSpPr>
          <p:nvPr>
            <p:ph idx="1"/>
          </p:nvPr>
        </p:nvSpPr>
        <p:spPr bwMode="auto">
          <a:xfrm>
            <a:off x="4134810" y="10138"/>
            <a:ext cx="7955589" cy="6664982"/>
          </a:xfrm>
          <a:prstGeom prst="rect">
            <a:avLst/>
          </a:prstGeom>
        </p:spPr>
        <p:txBody>
          <a:bodyPr rot="0" vert="horz" lIns="91440" tIns="45720" rIns="91440" bIns="45720" anchor="ctr" anchorCtr="0">
            <a:normAutofit/>
          </a:bodyPr>
          <a:lstStyle/>
          <a:p>
            <a:pPr marL="679450" indent="-450850" fontAlgn="base" hangingPunct="0">
              <a:spcAft>
                <a:spcPts val="600"/>
              </a:spcAft>
            </a:pPr>
            <a:endParaRPr lang="en-GB" sz="2000" b="1" dirty="0">
              <a:effectLst/>
              <a:ea typeface="Calibri" panose="020F0502020204030204" pitchFamily="34" charset="0"/>
              <a:cs typeface="Arial" panose="020B0604020202020204" pitchFamily="34" charset="0"/>
            </a:endParaRPr>
          </a:p>
          <a:p>
            <a:pPr indent="0" fontAlgn="base" hangingPunct="0">
              <a:spcAft>
                <a:spcPts val="600"/>
              </a:spcAft>
              <a:buNone/>
            </a:pPr>
            <a:endParaRPr lang="en-GB" sz="2000" b="1" dirty="0">
              <a:effectLst/>
              <a:ea typeface="Calibri" panose="020F0502020204030204" pitchFamily="34" charset="0"/>
              <a:cs typeface="Arial" panose="020B0604020202020204" pitchFamily="34" charset="0"/>
            </a:endParaRPr>
          </a:p>
          <a:p>
            <a:pPr marL="679450" indent="-450850" fontAlgn="base" hangingPunct="0">
              <a:spcAft>
                <a:spcPts val="600"/>
              </a:spcAft>
            </a:pPr>
            <a:endParaRPr lang="en-GB" sz="2000" b="1" dirty="0">
              <a:ea typeface="Calibri" panose="020F0502020204030204" pitchFamily="34" charset="0"/>
              <a:cs typeface="Arial" panose="020B0604020202020204" pitchFamily="34" charset="0"/>
            </a:endParaRPr>
          </a:p>
          <a:p>
            <a:pPr>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spcAft>
                <a:spcPts val="800"/>
              </a:spcAft>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12"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18275" y="84285"/>
            <a:ext cx="5116513" cy="651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365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B8A5AA-0F25-4642-A3E0-DFF213955FAE}"/>
              </a:ext>
            </a:extLst>
          </p:cNvPr>
          <p:cNvSpPr>
            <a:spLocks noGrp="1"/>
          </p:cNvSpPr>
          <p:nvPr>
            <p:ph type="title"/>
          </p:nvPr>
        </p:nvSpPr>
        <p:spPr>
          <a:xfrm>
            <a:off x="586478" y="1683756"/>
            <a:ext cx="3115265" cy="2396359"/>
          </a:xfrm>
        </p:spPr>
        <p:txBody>
          <a:bodyPr anchor="b">
            <a:normAutofit/>
          </a:bodyPr>
          <a:lstStyle/>
          <a:p>
            <a:pPr algn="r"/>
            <a:r>
              <a:rPr lang="en-GB" sz="4000" b="1">
                <a:solidFill>
                  <a:srgbClr val="FFFFFF"/>
                </a:solidFill>
              </a:rPr>
              <a:t>Provision Should Be …</a:t>
            </a:r>
          </a:p>
        </p:txBody>
      </p:sp>
      <p:graphicFrame>
        <p:nvGraphicFramePr>
          <p:cNvPr id="5" name="Content Placeholder 2">
            <a:extLst>
              <a:ext uri="{FF2B5EF4-FFF2-40B4-BE49-F238E27FC236}">
                <a16:creationId xmlns:a16="http://schemas.microsoft.com/office/drawing/2014/main" id="{6ACC51A7-173C-4240-9B5A-09D97162614D}"/>
              </a:ext>
            </a:extLst>
          </p:cNvPr>
          <p:cNvGraphicFramePr>
            <a:graphicFrameLocks noGrp="1"/>
          </p:cNvGraphicFramePr>
          <p:nvPr>
            <p:ph idx="1"/>
            <p:extLst>
              <p:ext uri="{D42A27DB-BD31-4B8C-83A1-F6EECF244321}">
                <p14:modId xmlns:p14="http://schemas.microsoft.com/office/powerpoint/2010/main" val="147961892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553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1554</Words>
  <Application>Microsoft Office PowerPoint</Application>
  <PresentationFormat>Widescreen</PresentationFormat>
  <Paragraphs>228</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Introduction and Background to the Grants Programme</vt:lpstr>
      <vt:lpstr>Our Grant Outcomes and Principles </vt:lpstr>
      <vt:lpstr>Our Grant Outcomes and Principles </vt:lpstr>
      <vt:lpstr>Our Grant Outcomes and Principles </vt:lpstr>
      <vt:lpstr>What Type of Provision Are We Looking For?</vt:lpstr>
      <vt:lpstr>Priority Groups</vt:lpstr>
      <vt:lpstr>Priority Areas</vt:lpstr>
      <vt:lpstr>Provision Should Be …</vt:lpstr>
      <vt:lpstr>The Application Process </vt:lpstr>
      <vt:lpstr>Grant Payment Process T&amp;Cs</vt:lpstr>
      <vt:lpstr>The Application Form https://view.officeapps.live.com/op/view.aspx?src=https%3A%2F%2Fwww.west-dunbarton.gov.uk%2Fmedia%2F332bkfwl%2F_1b-west-dunbartonshire-employability-grants-programme-application-form-stage-3-sept-23-final.docx&amp;wdOrigin=BROWSELINK  </vt:lpstr>
      <vt:lpstr>How We Will Help </vt:lpstr>
      <vt:lpstr>PowerPoint Presentation</vt:lpstr>
      <vt:lpstr>Q&amp;As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Stephen.Brooks@west-dunbarton.gov.uk</dc:creator>
  <cp:lastModifiedBy>Clare Henry</cp:lastModifiedBy>
  <cp:revision>33</cp:revision>
  <dcterms:created xsi:type="dcterms:W3CDTF">2021-09-29T16:06:01Z</dcterms:created>
  <dcterms:modified xsi:type="dcterms:W3CDTF">2023-09-15T08:31:49Z</dcterms:modified>
</cp:coreProperties>
</file>