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1" r:id="rId3"/>
    <p:sldId id="272" r:id="rId4"/>
    <p:sldId id="268" r:id="rId5"/>
    <p:sldId id="287" r:id="rId6"/>
    <p:sldId id="258" r:id="rId7"/>
    <p:sldId id="273" r:id="rId8"/>
    <p:sldId id="274" r:id="rId9"/>
    <p:sldId id="275" r:id="rId10"/>
    <p:sldId id="276" r:id="rId11"/>
    <p:sldId id="289" r:id="rId12"/>
    <p:sldId id="281"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16" autoAdjust="0"/>
    <p:restoredTop sz="94660"/>
  </p:normalViewPr>
  <p:slideViewPr>
    <p:cSldViewPr snapToGrid="0">
      <p:cViewPr varScale="1">
        <p:scale>
          <a:sx n="63" d="100"/>
          <a:sy n="63"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9A6F1-4334-4841-820B-C5C27BF2D8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DEA6500-B863-4DF8-B424-AE3B6F9711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7528973-7182-4933-B710-3EBB491A5FD9}"/>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a:extLst>
              <a:ext uri="{FF2B5EF4-FFF2-40B4-BE49-F238E27FC236}">
                <a16:creationId xmlns:a16="http://schemas.microsoft.com/office/drawing/2014/main" id="{D3FFA47A-BD6D-4C4E-AC0E-5B74BF4452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D4437F-83A7-4F02-A196-F2B18B1895F8}"/>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4200484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67AB9-8EC1-4FFA-8449-0266CF6337E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57BD372-5471-4227-A1CD-178B454AA3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E5F5F2-1523-4FA7-BAD1-82C316CAC25E}"/>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a:extLst>
              <a:ext uri="{FF2B5EF4-FFF2-40B4-BE49-F238E27FC236}">
                <a16:creationId xmlns:a16="http://schemas.microsoft.com/office/drawing/2014/main" id="{AD840780-22A7-4FB4-8BF4-44E70AC5CF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0AE84E-9912-4A30-A536-14DC3C8F5D6A}"/>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056511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22A704-CBE5-45D2-9E2B-7123602999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772342-25C2-4179-B904-F7E39D9214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433ED0-5A6E-4707-A8D0-E4DCED119DD9}"/>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a:extLst>
              <a:ext uri="{FF2B5EF4-FFF2-40B4-BE49-F238E27FC236}">
                <a16:creationId xmlns:a16="http://schemas.microsoft.com/office/drawing/2014/main" id="{4A72B8EF-0D20-4ACA-BD6C-EBBC8C25E2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9FDB24-08BC-4BF9-8E27-73CC7A460179}"/>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727166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33361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6110981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917321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549E39-3D17-43E5-821F-6086331E110A}"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3311063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549E39-3D17-43E5-821F-6086331E110A}" type="datetimeFigureOut">
              <a:rPr lang="en-GB" smtClean="0"/>
              <a:t>10/04/2026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912834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549E39-3D17-43E5-821F-6086331E110A}" type="datetimeFigureOut">
              <a:rPr lang="en-GB" smtClean="0"/>
              <a:t>10/04/2026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32183270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549E39-3D17-43E5-821F-6086331E110A}" type="datetimeFigureOut">
              <a:rPr lang="en-GB" smtClean="0"/>
              <a:t>10/04/2026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8939175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549E39-3D17-43E5-821F-6086331E110A}"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044541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00C19-0C24-4366-A8F4-95F4821D42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1097327-41A8-466C-876C-B1D2652AAA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75B25B-60B2-4AD2-B3A2-7A2547B7B423}"/>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a:extLst>
              <a:ext uri="{FF2B5EF4-FFF2-40B4-BE49-F238E27FC236}">
                <a16:creationId xmlns:a16="http://schemas.microsoft.com/office/drawing/2014/main" id="{B2D6FCD6-D383-4942-AA25-18EC330740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15E211-EF8E-445F-AE88-2A433FED5CCB}"/>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9135597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549E39-3D17-43E5-821F-6086331E110A}" type="datetimeFigureOut">
              <a:rPr lang="en-GB" smtClean="0"/>
              <a:t>10/04/2026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1574938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32900168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1219256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78D50-5698-4036-BB57-B19C8C3CF2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55CD1BE-0B00-4211-9B97-541B185583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0648C1-0924-4EAB-B03E-56D36B1A2AAA}"/>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5" name="Footer Placeholder 4">
            <a:extLst>
              <a:ext uri="{FF2B5EF4-FFF2-40B4-BE49-F238E27FC236}">
                <a16:creationId xmlns:a16="http://schemas.microsoft.com/office/drawing/2014/main" id="{E3B06B36-E67B-45F3-AB23-06AFEBE8E4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4A4470-D0A5-4F35-B249-FA50E64EB947}"/>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71711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205BC-0676-4B17-98EC-BA1F67FAD8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B156F3-5137-404E-A528-8744374258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7D68A48-3969-4066-969F-D0FFFCB1D7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1589BCE-A477-4A2A-96D5-FC99F31D3F03}"/>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6" name="Footer Placeholder 5">
            <a:extLst>
              <a:ext uri="{FF2B5EF4-FFF2-40B4-BE49-F238E27FC236}">
                <a16:creationId xmlns:a16="http://schemas.microsoft.com/office/drawing/2014/main" id="{204DC15C-0619-4DF4-974F-35D500FA8B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44531E-2991-4DFC-881B-6E8BF331B6AC}"/>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1376903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5B0B-F323-45D3-8B90-8473FDEB7C3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FE0F2B-BCFE-40BE-990F-4FA4B0C289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9717CE-93CB-4A21-89DC-CB84E5B6C2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16F00E-F7FC-4840-BA3A-8E86736EE1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ACED7B-93C0-4003-9E06-FDF146E3B0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7101C80-C19F-47D5-B3CD-3E83BF72B6C6}"/>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8" name="Footer Placeholder 7">
            <a:extLst>
              <a:ext uri="{FF2B5EF4-FFF2-40B4-BE49-F238E27FC236}">
                <a16:creationId xmlns:a16="http://schemas.microsoft.com/office/drawing/2014/main" id="{759CFF69-ECF3-486B-AD23-E07E271D839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AAF5DAA-1E10-4684-89AF-63135F87848E}"/>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1762581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04F6F-E67B-48B4-A770-B1F718DBB9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24ABD3F-1B99-4750-AD0A-C3DFAC5E731D}"/>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4" name="Footer Placeholder 3">
            <a:extLst>
              <a:ext uri="{FF2B5EF4-FFF2-40B4-BE49-F238E27FC236}">
                <a16:creationId xmlns:a16="http://schemas.microsoft.com/office/drawing/2014/main" id="{69DF3F3A-BDDB-4733-A441-BCE9430E5E7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8C4B983-A11F-4479-AA7B-A5D72EDAE2BC}"/>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3823156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4603DD-0913-44E5-A883-3833A745C2F2}"/>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3" name="Footer Placeholder 2">
            <a:extLst>
              <a:ext uri="{FF2B5EF4-FFF2-40B4-BE49-F238E27FC236}">
                <a16:creationId xmlns:a16="http://schemas.microsoft.com/office/drawing/2014/main" id="{88108FCD-8CFF-4F3E-BDBE-B2831240C58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7FACC00-FD4C-43D5-8336-D50C303BBDBA}"/>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1314860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1FE0A-D011-41B5-8B2F-7F786A98E1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7E6C42C-631A-4879-B4F3-FF863E4ED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6D32F97-5627-425A-BF23-9D9C36ED19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24B929-2067-48A2-81DF-1259DEC3A0D5}"/>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6" name="Footer Placeholder 5">
            <a:extLst>
              <a:ext uri="{FF2B5EF4-FFF2-40B4-BE49-F238E27FC236}">
                <a16:creationId xmlns:a16="http://schemas.microsoft.com/office/drawing/2014/main" id="{2B622E62-BEFB-46AC-90B1-AB2C6E1158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CB21F1-054A-487C-AEDB-763E980FFADD}"/>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59625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F95AE-05E6-4796-9106-F3CCB9DDD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33B1113-42E7-45CC-BF6E-B57DEDDA5E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D5F501-84D6-4882-861A-5D0E78B7A0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2A3266-BB56-4016-8349-EDD8E4346BDF}"/>
              </a:ext>
            </a:extLst>
          </p:cNvPr>
          <p:cNvSpPr>
            <a:spLocks noGrp="1"/>
          </p:cNvSpPr>
          <p:nvPr>
            <p:ph type="dt" sz="half" idx="10"/>
          </p:nvPr>
        </p:nvSpPr>
        <p:spPr/>
        <p:txBody>
          <a:bodyPr/>
          <a:lstStyle/>
          <a:p>
            <a:fld id="{6E549E39-3D17-43E5-821F-6086331E110A}" type="datetimeFigureOut">
              <a:rPr lang="en-GB" smtClean="0"/>
              <a:t>10/04/2026</a:t>
            </a:fld>
            <a:endParaRPr lang="en-GB"/>
          </a:p>
        </p:txBody>
      </p:sp>
      <p:sp>
        <p:nvSpPr>
          <p:cNvPr id="6" name="Footer Placeholder 5">
            <a:extLst>
              <a:ext uri="{FF2B5EF4-FFF2-40B4-BE49-F238E27FC236}">
                <a16:creationId xmlns:a16="http://schemas.microsoft.com/office/drawing/2014/main" id="{8742EC15-6DFC-4944-AA61-5B6E1CD4F4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EBDCD4-DBEC-4CED-8D34-2D972B674829}"/>
              </a:ext>
            </a:extLst>
          </p:cNvPr>
          <p:cNvSpPr>
            <a:spLocks noGrp="1"/>
          </p:cNvSpPr>
          <p:nvPr>
            <p:ph type="sldNum" sz="quarter" idx="12"/>
          </p:nvPr>
        </p:nvSpPr>
        <p:spPr/>
        <p:txBody>
          <a:bodyPr/>
          <a:lstStyle/>
          <a:p>
            <a:fld id="{E0E6D7F2-87BE-4345-A8CE-93A3A088BF64}" type="slidenum">
              <a:rPr lang="en-GB" smtClean="0"/>
              <a:t>‹#›</a:t>
            </a:fld>
            <a:endParaRPr lang="en-GB"/>
          </a:p>
        </p:txBody>
      </p:sp>
    </p:spTree>
    <p:extLst>
      <p:ext uri="{BB962C8B-B14F-4D97-AF65-F5344CB8AC3E}">
        <p14:creationId xmlns:p14="http://schemas.microsoft.com/office/powerpoint/2010/main" val="286958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72C48A-9102-4110-B5AB-56188E521D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1E951C-A765-4F23-897E-41963D940E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0DBBAE-1483-4270-8E0F-23C7747F63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49E39-3D17-43E5-821F-6086331E110A}" type="datetimeFigureOut">
              <a:rPr lang="en-GB" smtClean="0"/>
              <a:t>10/04/2026</a:t>
            </a:fld>
            <a:endParaRPr lang="en-GB"/>
          </a:p>
        </p:txBody>
      </p:sp>
      <p:sp>
        <p:nvSpPr>
          <p:cNvPr id="5" name="Footer Placeholder 4">
            <a:extLst>
              <a:ext uri="{FF2B5EF4-FFF2-40B4-BE49-F238E27FC236}">
                <a16:creationId xmlns:a16="http://schemas.microsoft.com/office/drawing/2014/main" id="{8C929E10-98B6-497F-91E7-063FA90903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FC93619-5F1C-47C1-B83D-46D6FF2D3C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6D7F2-87BE-4345-A8CE-93A3A088BF64}" type="slidenum">
              <a:rPr lang="en-GB" smtClean="0"/>
              <a:t>‹#›</a:t>
            </a:fld>
            <a:endParaRPr lang="en-GB"/>
          </a:p>
        </p:txBody>
      </p:sp>
      <p:sp>
        <p:nvSpPr>
          <p:cNvPr id="8" name="TextBox 7">
            <a:extLst>
              <a:ext uri="{FF2B5EF4-FFF2-40B4-BE49-F238E27FC236}">
                <a16:creationId xmlns:a16="http://schemas.microsoft.com/office/drawing/2014/main" id="{C43B716E-657C-A7B1-7F23-8A6FEF9AC7BF}"/>
              </a:ext>
            </a:extLst>
          </p:cNvPr>
          <p:cNvSpPr txBox="1"/>
          <p:nvPr userDrawn="1">
            <p:extLst>
              <p:ext uri="{1162E1C5-73C7-4A58-AE30-91384D911F3F}">
                <p184:classification xmlns:p184="http://schemas.microsoft.com/office/powerpoint/2018/4/main" val="hdr"/>
              </p:ext>
            </p:extLst>
          </p:nvPr>
        </p:nvSpPr>
        <p:spPr>
          <a:xfrm>
            <a:off x="63500" y="63500"/>
            <a:ext cx="876300" cy="152400"/>
          </a:xfrm>
          <a:prstGeom prst="rect">
            <a:avLst/>
          </a:prstGeom>
        </p:spPr>
        <p:txBody>
          <a:bodyPr horzOverflow="overflow" lIns="0" tIns="0" rIns="0" bIns="0">
            <a:spAutoFit/>
          </a:bodyPr>
          <a:lstStyle/>
          <a:p>
            <a:pPr algn="l"/>
            <a:r>
              <a:rPr lang="en-GB" sz="1000">
                <a:solidFill>
                  <a:srgbClr val="A4262C">
                    <a:alpha val="50000"/>
                  </a:srgbClr>
                </a:solidFill>
                <a:latin typeface="Aptos" panose="020F0502020204030204" pitchFamily="34" charset="0"/>
              </a:rPr>
              <a:t>Official Sensitive</a:t>
            </a:r>
          </a:p>
        </p:txBody>
      </p:sp>
    </p:spTree>
    <p:extLst>
      <p:ext uri="{BB962C8B-B14F-4D97-AF65-F5344CB8AC3E}">
        <p14:creationId xmlns:p14="http://schemas.microsoft.com/office/powerpoint/2010/main" val="1978674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49E39-3D17-43E5-821F-6086331E110A}" type="datetimeFigureOut">
              <a:rPr lang="en-GB" smtClean="0"/>
              <a:t>10/04/2026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6D7F2-87BE-4345-A8CE-93A3A088BF64}" type="slidenum">
              <a:rPr lang="en-GB" smtClean="0"/>
              <a:t>‹#›</a:t>
            </a:fld>
            <a:endParaRPr lang="en-GB"/>
          </a:p>
        </p:txBody>
      </p:sp>
      <p:sp>
        <p:nvSpPr>
          <p:cNvPr id="8" name="TextBox 7">
            <a:extLst>
              <a:ext uri="{FF2B5EF4-FFF2-40B4-BE49-F238E27FC236}">
                <a16:creationId xmlns:a16="http://schemas.microsoft.com/office/drawing/2014/main" id="{F4E37822-623F-C400-CA49-7D32B9D6A170}"/>
              </a:ext>
            </a:extLst>
          </p:cNvPr>
          <p:cNvSpPr txBox="1"/>
          <p:nvPr userDrawn="1">
            <p:extLst>
              <p:ext uri="{1162E1C5-73C7-4A58-AE30-91384D911F3F}">
                <p184:classification xmlns:p184="http://schemas.microsoft.com/office/powerpoint/2018/4/main" val="hdr"/>
              </p:ext>
            </p:extLst>
          </p:nvPr>
        </p:nvSpPr>
        <p:spPr>
          <a:xfrm>
            <a:off x="63500" y="63500"/>
            <a:ext cx="876300" cy="152400"/>
          </a:xfrm>
          <a:prstGeom prst="rect">
            <a:avLst/>
          </a:prstGeom>
        </p:spPr>
        <p:txBody>
          <a:bodyPr horzOverflow="overflow" lIns="0" tIns="0" rIns="0" bIns="0">
            <a:spAutoFit/>
          </a:bodyPr>
          <a:lstStyle/>
          <a:p>
            <a:pPr algn="l"/>
            <a:r>
              <a:rPr lang="en-GB" sz="1000">
                <a:solidFill>
                  <a:srgbClr val="A4262C">
                    <a:alpha val="50000"/>
                  </a:srgbClr>
                </a:solidFill>
                <a:latin typeface="Aptos" panose="020F0502020204030204" pitchFamily="34" charset="0"/>
              </a:rPr>
              <a:t>Official Sensitive</a:t>
            </a:r>
          </a:p>
        </p:txBody>
      </p:sp>
    </p:spTree>
    <p:extLst>
      <p:ext uri="{BB962C8B-B14F-4D97-AF65-F5344CB8AC3E}">
        <p14:creationId xmlns:p14="http://schemas.microsoft.com/office/powerpoint/2010/main" val="30135490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5.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publications/local-growth-fund-scotland-prospectus" TargetMode="External"/><Relationship Id="rId2" Type="http://schemas.openxmlformats.org/officeDocument/2006/relationships/hyperlink" Target="https://www.gov.scot/publications/no-one-left-behind-employability-strategic-plan-2024-202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3A391-D641-4537-A785-F21F697AE0F2}"/>
              </a:ext>
            </a:extLst>
          </p:cNvPr>
          <p:cNvSpPr>
            <a:spLocks noGrp="1"/>
          </p:cNvSpPr>
          <p:nvPr>
            <p:ph type="title"/>
          </p:nvPr>
        </p:nvSpPr>
        <p:spPr>
          <a:xfrm>
            <a:off x="1030108" y="370933"/>
            <a:ext cx="10515600" cy="1325563"/>
          </a:xfrm>
        </p:spPr>
        <p:txBody>
          <a:bodyPr anchor="b">
            <a:normAutofit/>
          </a:bodyPr>
          <a:lstStyle/>
          <a:p>
            <a:pPr algn="r"/>
            <a:r>
              <a:rPr lang="en-GB" sz="4000" b="1" dirty="0">
                <a:solidFill>
                  <a:srgbClr val="FFFFFF"/>
                </a:solidFill>
              </a:rPr>
              <a:t>Priority Groups</a:t>
            </a:r>
          </a:p>
        </p:txBody>
      </p:sp>
      <p:sp>
        <p:nvSpPr>
          <p:cNvPr id="4" name="Text Box 2">
            <a:extLst>
              <a:ext uri="{FF2B5EF4-FFF2-40B4-BE49-F238E27FC236}">
                <a16:creationId xmlns:a16="http://schemas.microsoft.com/office/drawing/2014/main" id="{2FE77ED2-647D-4353-B5D6-AB4BE7FF30AF}"/>
              </a:ext>
            </a:extLst>
          </p:cNvPr>
          <p:cNvSpPr txBox="1">
            <a:spLocks noGrp="1" noChangeArrowheads="1"/>
          </p:cNvSpPr>
          <p:nvPr>
            <p:ph sz="half" idx="1"/>
          </p:nvPr>
        </p:nvSpPr>
        <p:spPr bwMode="auto">
          <a:xfrm>
            <a:off x="969645" y="1805175"/>
            <a:ext cx="5181600" cy="4351338"/>
          </a:xfrm>
          <a:prstGeom prst="rect">
            <a:avLst/>
          </a:prstGeom>
        </p:spPr>
        <p:txBody>
          <a:bodyPr rot="0" vert="horz" lIns="91440" tIns="45720" rIns="91440" bIns="45720" anchor="ctr" anchorCtr="0">
            <a:normAutofit/>
          </a:bodyPr>
          <a:lstStyle/>
          <a:p>
            <a:pPr marL="679450" indent="-450850" fontAlgn="base" hangingPunct="0">
              <a:spcAft>
                <a:spcPts val="600"/>
              </a:spcAft>
            </a:pPr>
            <a:endParaRPr lang="en-GB" sz="2000" b="1" dirty="0">
              <a:effectLst/>
              <a:ea typeface="Calibri" panose="020F0502020204030204" pitchFamily="34" charset="0"/>
              <a:cs typeface="Arial" panose="020B0604020202020204" pitchFamily="34" charset="0"/>
            </a:endParaRPr>
          </a:p>
          <a:p>
            <a:pPr indent="0" fontAlgn="base" hangingPunct="0">
              <a:spcAft>
                <a:spcPts val="600"/>
              </a:spcAft>
              <a:buNone/>
            </a:pPr>
            <a:endParaRPr lang="en-GB" sz="2000" b="1" dirty="0">
              <a:effectLst/>
              <a:ea typeface="Calibri" panose="020F0502020204030204" pitchFamily="34" charset="0"/>
              <a:cs typeface="Arial" panose="020B0604020202020204" pitchFamily="34" charset="0"/>
            </a:endParaRPr>
          </a:p>
          <a:p>
            <a:pPr marL="679450" indent="-450850" fontAlgn="base" hangingPunct="0">
              <a:spcAft>
                <a:spcPts val="600"/>
              </a:spcAft>
            </a:pPr>
            <a:endParaRPr lang="en-GB" sz="2000" b="1" dirty="0">
              <a:ea typeface="Calibri" panose="020F0502020204030204" pitchFamily="34" charset="0"/>
              <a:cs typeface="Arial" panose="020B0604020202020204" pitchFamily="34" charset="0"/>
            </a:endParaRPr>
          </a:p>
          <a:p>
            <a:pPr>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Aft>
                <a:spcPts val="800"/>
              </a:spcAft>
              <a:buNone/>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spcAft>
                <a:spcPts val="800"/>
              </a:spcAft>
              <a:buNone/>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0C17B16D-2E04-B4AE-5647-331418DD6E5D}"/>
              </a:ext>
            </a:extLst>
          </p:cNvPr>
          <p:cNvSpPr>
            <a:spLocks noGrp="1"/>
          </p:cNvSpPr>
          <p:nvPr>
            <p:ph sz="half" idx="2"/>
          </p:nvPr>
        </p:nvSpPr>
        <p:spPr>
          <a:xfrm>
            <a:off x="541384" y="2385602"/>
            <a:ext cx="6328254" cy="4351338"/>
          </a:xfrm>
        </p:spPr>
        <p:txBody>
          <a:bodyPr/>
          <a:lstStyle/>
          <a:p>
            <a:pPr marL="0" indent="0">
              <a:buNone/>
            </a:pPr>
            <a:r>
              <a:rPr lang="en-GB" sz="3600" b="1" dirty="0">
                <a:solidFill>
                  <a:schemeClr val="accent4">
                    <a:lumMod val="50000"/>
                  </a:schemeClr>
                </a:solidFill>
              </a:rPr>
              <a:t>West Dunbartonshire Employability Grants-  Information Session 26-27</a:t>
            </a:r>
          </a:p>
          <a:p>
            <a:endParaRPr lang="en-GB" dirty="0">
              <a:solidFill>
                <a:schemeClr val="accent4">
                  <a:lumMod val="50000"/>
                </a:schemeClr>
              </a:solidFill>
            </a:endParaRPr>
          </a:p>
          <a:p>
            <a:pPr marL="0" indent="0">
              <a:buNone/>
            </a:pPr>
            <a:endParaRPr lang="en-GB" dirty="0">
              <a:solidFill>
                <a:schemeClr val="accent4">
                  <a:lumMod val="50000"/>
                </a:schemeClr>
              </a:solidFill>
            </a:endParaRPr>
          </a:p>
          <a:p>
            <a:pPr marL="0" indent="0">
              <a:buNone/>
            </a:pPr>
            <a:r>
              <a:rPr lang="en-GB" sz="1800" dirty="0">
                <a:solidFill>
                  <a:schemeClr val="accent4">
                    <a:lumMod val="50000"/>
                  </a:schemeClr>
                </a:solidFill>
              </a:rPr>
              <a:t>Clare Henry – Working 4U Coordinator </a:t>
            </a:r>
          </a:p>
          <a:p>
            <a:pPr marL="0" indent="0">
              <a:buNone/>
            </a:pPr>
            <a:endParaRPr lang="en-GB" sz="1800" dirty="0">
              <a:solidFill>
                <a:schemeClr val="accent4">
                  <a:lumMod val="50000"/>
                </a:schemeClr>
              </a:solidFill>
            </a:endParaRPr>
          </a:p>
        </p:txBody>
      </p:sp>
      <p:pic>
        <p:nvPicPr>
          <p:cNvPr id="12"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46781" y="1752133"/>
            <a:ext cx="4676070" cy="4805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09A8BA93-2805-CA1A-F0B8-2252D82D7329}"/>
              </a:ext>
            </a:extLst>
          </p:cNvPr>
          <p:cNvPicPr>
            <a:picLocks noChangeAspect="1"/>
          </p:cNvPicPr>
          <p:nvPr/>
        </p:nvPicPr>
        <p:blipFill>
          <a:blip r:embed="rId3"/>
          <a:stretch>
            <a:fillRect/>
          </a:stretch>
        </p:blipFill>
        <p:spPr>
          <a:xfrm>
            <a:off x="221153" y="487802"/>
            <a:ext cx="3514838" cy="631825"/>
          </a:xfrm>
          <a:prstGeom prst="rect">
            <a:avLst/>
          </a:prstGeom>
        </p:spPr>
      </p:pic>
      <p:grpSp>
        <p:nvGrpSpPr>
          <p:cNvPr id="20" name="Group 19">
            <a:extLst>
              <a:ext uri="{FF2B5EF4-FFF2-40B4-BE49-F238E27FC236}">
                <a16:creationId xmlns:a16="http://schemas.microsoft.com/office/drawing/2014/main" id="{450BF048-D8FA-AC19-3953-C6EF12B626A3}"/>
              </a:ext>
              <a:ext uri="{C183D7F6-B498-43B3-948B-1728B52AA6E4}">
                <adec:decorative xmlns:adec="http://schemas.microsoft.com/office/drawing/2017/decorative" val="1"/>
              </a:ext>
            </a:extLst>
          </p:cNvPr>
          <p:cNvGrpSpPr/>
          <p:nvPr/>
        </p:nvGrpSpPr>
        <p:grpSpPr>
          <a:xfrm>
            <a:off x="4454382" y="121061"/>
            <a:ext cx="5939297" cy="1600410"/>
            <a:chOff x="2543983" y="-150025"/>
            <a:chExt cx="4554626" cy="1108680"/>
          </a:xfrm>
        </p:grpSpPr>
        <p:pic>
          <p:nvPicPr>
            <p:cNvPr id="21" name="Picture 20">
              <a:extLst>
                <a:ext uri="{FF2B5EF4-FFF2-40B4-BE49-F238E27FC236}">
                  <a16:creationId xmlns:a16="http://schemas.microsoft.com/office/drawing/2014/main" id="{9645A99F-1BE9-0BE7-91FC-728DF2B697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79466" y="1832"/>
              <a:ext cx="1619143" cy="762089"/>
            </a:xfrm>
            <a:prstGeom prst="rect">
              <a:avLst/>
            </a:prstGeom>
          </p:spPr>
        </p:pic>
        <p:pic>
          <p:nvPicPr>
            <p:cNvPr id="23" name="Picture 22">
              <a:extLst>
                <a:ext uri="{FF2B5EF4-FFF2-40B4-BE49-F238E27FC236}">
                  <a16:creationId xmlns:a16="http://schemas.microsoft.com/office/drawing/2014/main" id="{209E31B7-4A93-FCDC-3FC7-84E755184E0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43983" y="-150025"/>
              <a:ext cx="1999071" cy="1108680"/>
            </a:xfrm>
            <a:prstGeom prst="rect">
              <a:avLst/>
            </a:prstGeom>
          </p:spPr>
        </p:pic>
      </p:grpSp>
    </p:spTree>
    <p:extLst>
      <p:ext uri="{BB962C8B-B14F-4D97-AF65-F5344CB8AC3E}">
        <p14:creationId xmlns:p14="http://schemas.microsoft.com/office/powerpoint/2010/main" val="2869306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F29B29-EE6A-09AB-6B12-F79A3B6CB6F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1E9C27-537D-F0E3-9708-71BAB95A2D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FA9420E-C268-EB55-ADB9-75A6C5B9FA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6E91E9B-BEDD-F666-7DF0-2DCB41CA54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94114A9-5A4B-E4E2-A5B1-6F7235847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1F26BE-AAB7-447F-555C-D3B8895C9D08}"/>
              </a:ext>
            </a:extLst>
          </p:cNvPr>
          <p:cNvSpPr>
            <a:spLocks noGrp="1"/>
          </p:cNvSpPr>
          <p:nvPr>
            <p:ph type="title"/>
          </p:nvPr>
        </p:nvSpPr>
        <p:spPr>
          <a:xfrm>
            <a:off x="1371597" y="348865"/>
            <a:ext cx="10044023" cy="880495"/>
          </a:xfrm>
        </p:spPr>
        <p:txBody>
          <a:bodyPr anchor="ctr">
            <a:normAutofit/>
          </a:bodyPr>
          <a:lstStyle/>
          <a:p>
            <a:r>
              <a:rPr lang="en-GB" sz="4000" b="1">
                <a:solidFill>
                  <a:srgbClr val="FFFFFF"/>
                </a:solidFill>
              </a:rPr>
              <a:t>Key Performance Indicators</a:t>
            </a:r>
            <a:endParaRPr lang="en-GB" sz="4000" b="1" dirty="0">
              <a:solidFill>
                <a:srgbClr val="FFFFFF"/>
              </a:solidFill>
            </a:endParaRPr>
          </a:p>
        </p:txBody>
      </p:sp>
      <p:sp>
        <p:nvSpPr>
          <p:cNvPr id="4" name="Rectangle 1">
            <a:extLst>
              <a:ext uri="{FF2B5EF4-FFF2-40B4-BE49-F238E27FC236}">
                <a16:creationId xmlns:a16="http://schemas.microsoft.com/office/drawing/2014/main" id="{04C0F5F9-C8CC-E3A3-974F-F80024C06677}"/>
              </a:ext>
            </a:extLst>
          </p:cNvPr>
          <p:cNvSpPr>
            <a:spLocks noChangeArrowheads="1"/>
          </p:cNvSpPr>
          <p:nvPr/>
        </p:nvSpPr>
        <p:spPr bwMode="auto">
          <a:xfrm>
            <a:off x="1112838" y="2779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6" name="Picture 5">
            <a:extLst>
              <a:ext uri="{FF2B5EF4-FFF2-40B4-BE49-F238E27FC236}">
                <a16:creationId xmlns:a16="http://schemas.microsoft.com/office/drawing/2014/main" id="{92E9130A-B78A-6A51-D8E5-A0FFE1838050}"/>
              </a:ext>
            </a:extLst>
          </p:cNvPr>
          <p:cNvPicPr>
            <a:picLocks noChangeAspect="1"/>
          </p:cNvPicPr>
          <p:nvPr/>
        </p:nvPicPr>
        <p:blipFill>
          <a:blip r:embed="rId2"/>
          <a:stretch>
            <a:fillRect/>
          </a:stretch>
        </p:blipFill>
        <p:spPr>
          <a:xfrm>
            <a:off x="767676" y="1924820"/>
            <a:ext cx="10726119" cy="4566300"/>
          </a:xfrm>
          <a:prstGeom prst="rect">
            <a:avLst/>
          </a:prstGeom>
        </p:spPr>
      </p:pic>
    </p:spTree>
    <p:extLst>
      <p:ext uri="{BB962C8B-B14F-4D97-AF65-F5344CB8AC3E}">
        <p14:creationId xmlns:p14="http://schemas.microsoft.com/office/powerpoint/2010/main" val="1309889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D30139-C680-C1F1-2E51-BF836072266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CA3D472-D90D-C405-7F02-94E2637208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BE6AA5-948F-DFF6-90C7-21549ECF2A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9AB9DA0-19D1-16E0-B555-82CC9A80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7CDB303-365F-1C80-2165-B100A17232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3BEB783-6FC1-BF04-D32A-333737739B2C}"/>
              </a:ext>
            </a:extLst>
          </p:cNvPr>
          <p:cNvSpPr>
            <a:spLocks noGrp="1"/>
          </p:cNvSpPr>
          <p:nvPr>
            <p:ph type="title"/>
          </p:nvPr>
        </p:nvSpPr>
        <p:spPr>
          <a:xfrm>
            <a:off x="1371597" y="348865"/>
            <a:ext cx="10044023" cy="880495"/>
          </a:xfrm>
        </p:spPr>
        <p:txBody>
          <a:bodyPr anchor="ctr">
            <a:normAutofit/>
          </a:bodyPr>
          <a:lstStyle/>
          <a:p>
            <a:r>
              <a:rPr lang="en-GB" sz="4000" b="1" dirty="0">
                <a:solidFill>
                  <a:srgbClr val="FFFFFF"/>
                </a:solidFill>
              </a:rPr>
              <a:t>Milestones</a:t>
            </a:r>
          </a:p>
        </p:txBody>
      </p:sp>
      <p:graphicFrame>
        <p:nvGraphicFramePr>
          <p:cNvPr id="3" name="Table 2">
            <a:extLst>
              <a:ext uri="{FF2B5EF4-FFF2-40B4-BE49-F238E27FC236}">
                <a16:creationId xmlns:a16="http://schemas.microsoft.com/office/drawing/2014/main" id="{AEE20B81-BD03-5B6A-9644-83E2EDB03546}"/>
              </a:ext>
            </a:extLst>
          </p:cNvPr>
          <p:cNvGraphicFramePr>
            <a:graphicFrameLocks noGrp="1"/>
          </p:cNvGraphicFramePr>
          <p:nvPr>
            <p:extLst>
              <p:ext uri="{D42A27DB-BD31-4B8C-83A1-F6EECF244321}">
                <p14:modId xmlns:p14="http://schemas.microsoft.com/office/powerpoint/2010/main" val="4154175054"/>
              </p:ext>
            </p:extLst>
          </p:nvPr>
        </p:nvGraphicFramePr>
        <p:xfrm>
          <a:off x="487680" y="1924820"/>
          <a:ext cx="10525760" cy="4374380"/>
        </p:xfrm>
        <a:graphic>
          <a:graphicData uri="http://schemas.openxmlformats.org/drawingml/2006/table">
            <a:tbl>
              <a:tblPr firstRow="1" firstCol="1" bandRow="1"/>
              <a:tblGrid>
                <a:gridCol w="6861116">
                  <a:extLst>
                    <a:ext uri="{9D8B030D-6E8A-4147-A177-3AD203B41FA5}">
                      <a16:colId xmlns:a16="http://schemas.microsoft.com/office/drawing/2014/main" val="4229903723"/>
                    </a:ext>
                  </a:extLst>
                </a:gridCol>
                <a:gridCol w="3664644">
                  <a:extLst>
                    <a:ext uri="{9D8B030D-6E8A-4147-A177-3AD203B41FA5}">
                      <a16:colId xmlns:a16="http://schemas.microsoft.com/office/drawing/2014/main" val="3005622111"/>
                    </a:ext>
                  </a:extLst>
                </a:gridCol>
              </a:tblGrid>
              <a:tr h="437438">
                <a:tc>
                  <a:txBody>
                    <a:bodyPr/>
                    <a:lstStyle/>
                    <a:p>
                      <a:pPr fontAlgn="base" hangingPunct="0">
                        <a:lnSpc>
                          <a:spcPct val="110000"/>
                        </a:lnSpc>
                        <a:spcAft>
                          <a:spcPts val="600"/>
                        </a:spcAft>
                        <a:buNone/>
                      </a:pPr>
                      <a:r>
                        <a:rPr lang="en-GB" sz="2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Milestone</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Date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90948359"/>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Grant opens for applications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02/04/2026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2042535777"/>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Information sessions for potential applicants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16/04/2026 at 1.00pm</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216930038"/>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Individual discussions to support applications online is optional</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a:t>
                      </a:r>
                      <a:r>
                        <a:rPr lang="en-GB" sz="20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a:t>
                      </a: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April - 24</a:t>
                      </a:r>
                      <a:r>
                        <a:rPr lang="en-GB" sz="20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a:t>
                      </a: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April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2603117507"/>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Q&amp;A open</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02/04/2026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549893151"/>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Q&amp;A closure</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08/05/2026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641363497"/>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Application deadline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15/05/2026 noon</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3707892808"/>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Assessment process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Week beginning 18</a:t>
                      </a:r>
                      <a:r>
                        <a:rPr lang="en-GB" sz="20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a:t>
                      </a: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of May 26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647752996"/>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Application outcomes notified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Week ending 22nd May 26</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2259814223"/>
                  </a:ext>
                </a:extLst>
              </a:tr>
              <a:tr h="437438">
                <a:tc>
                  <a:txBody>
                    <a:bodyPr/>
                    <a:lstStyle/>
                    <a:p>
                      <a:pPr fontAlgn="base" hangingPunct="0">
                        <a:lnSpc>
                          <a:spcPct val="110000"/>
                        </a:lnSpc>
                        <a:spcAft>
                          <a:spcPts val="600"/>
                        </a:spcAft>
                        <a:buNone/>
                      </a:pPr>
                      <a:r>
                        <a:rPr lang="en-GB" sz="2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Delivery end </a:t>
                      </a:r>
                      <a:endParaRPr lang="en-GB"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10000"/>
                        </a:lnSpc>
                        <a:spcAft>
                          <a:spcPts val="600"/>
                        </a:spcAft>
                        <a:buNone/>
                      </a:pPr>
                      <a:r>
                        <a:rPr lang="en-GB"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End March 2027</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77572793"/>
                  </a:ext>
                </a:extLst>
              </a:tr>
            </a:tbl>
          </a:graphicData>
        </a:graphic>
      </p:graphicFrame>
    </p:spTree>
    <p:extLst>
      <p:ext uri="{BB962C8B-B14F-4D97-AF65-F5344CB8AC3E}">
        <p14:creationId xmlns:p14="http://schemas.microsoft.com/office/powerpoint/2010/main" val="2532592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5013025-74FF-4298-9AC1-3B26044790AA}"/>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95000"/>
                    <a:lumOff val="5000"/>
                  </a:schemeClr>
                </a:solidFill>
              </a:rPr>
              <a:t>The Application Form</a:t>
            </a:r>
            <a:br>
              <a:rPr lang="en-US" sz="5400">
                <a:solidFill>
                  <a:schemeClr val="bg1">
                    <a:lumMod val="95000"/>
                    <a:lumOff val="5000"/>
                  </a:schemeClr>
                </a:solidFill>
              </a:rPr>
            </a:br>
            <a:endParaRPr lang="en-US" sz="5400" dirty="0">
              <a:solidFill>
                <a:schemeClr val="bg1">
                  <a:lumMod val="95000"/>
                  <a:lumOff val="5000"/>
                </a:schemeClr>
              </a:solidFill>
            </a:endParaRPr>
          </a:p>
        </p:txBody>
      </p:sp>
    </p:spTree>
    <p:extLst>
      <p:ext uri="{BB962C8B-B14F-4D97-AF65-F5344CB8AC3E}">
        <p14:creationId xmlns:p14="http://schemas.microsoft.com/office/powerpoint/2010/main" val="86404491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EBB63D2-733C-4A89-A747-A844A9F5DBF5}"/>
              </a:ext>
            </a:extLst>
          </p:cNvPr>
          <p:cNvSpPr>
            <a:spLocks noGrp="1"/>
          </p:cNvSpPr>
          <p:nvPr>
            <p:ph type="title"/>
          </p:nvPr>
        </p:nvSpPr>
        <p:spPr>
          <a:xfrm>
            <a:off x="954156" y="278535"/>
            <a:ext cx="9895951" cy="1033669"/>
          </a:xfrm>
        </p:spPr>
        <p:txBody>
          <a:bodyPr>
            <a:normAutofit/>
          </a:bodyPr>
          <a:lstStyle/>
          <a:p>
            <a:r>
              <a:rPr lang="en-GB" sz="4000" b="1" dirty="0">
                <a:solidFill>
                  <a:srgbClr val="FFFFFF"/>
                </a:solidFill>
              </a:rPr>
              <a:t>Funding Available </a:t>
            </a:r>
          </a:p>
        </p:txBody>
      </p:sp>
      <p:sp>
        <p:nvSpPr>
          <p:cNvPr id="5" name="Content Placeholder 4">
            <a:extLst>
              <a:ext uri="{FF2B5EF4-FFF2-40B4-BE49-F238E27FC236}">
                <a16:creationId xmlns:a16="http://schemas.microsoft.com/office/drawing/2014/main" id="{A6657FA3-1DAD-4DEF-8D89-C5835B9D5348}"/>
              </a:ext>
            </a:extLst>
          </p:cNvPr>
          <p:cNvSpPr>
            <a:spLocks noGrp="1"/>
          </p:cNvSpPr>
          <p:nvPr>
            <p:ph idx="1"/>
          </p:nvPr>
        </p:nvSpPr>
        <p:spPr>
          <a:xfrm>
            <a:off x="243840" y="1706880"/>
            <a:ext cx="12760076" cy="5754134"/>
          </a:xfrm>
        </p:spPr>
        <p:txBody>
          <a:bodyPr anchor="ctr">
            <a:normAutofit fontScale="92500" lnSpcReduction="10000"/>
          </a:bodyPr>
          <a:lstStyle/>
          <a:p>
            <a:pPr marL="0" indent="0">
              <a:buNone/>
            </a:pPr>
            <a:r>
              <a:rPr lang="en-GB" dirty="0"/>
              <a:t>At present approx. </a:t>
            </a:r>
            <a:r>
              <a:rPr lang="en-GB" b="1" dirty="0"/>
              <a:t>£300,000 </a:t>
            </a:r>
            <a:r>
              <a:rPr lang="en-GB" dirty="0"/>
              <a:t>is available for commissioning.</a:t>
            </a:r>
          </a:p>
          <a:p>
            <a:pPr marL="0" indent="0">
              <a:buNone/>
            </a:pPr>
            <a:r>
              <a:rPr lang="en-GB" dirty="0"/>
              <a:t>Funds that will contribute to delivery in 26/27 are as follows: </a:t>
            </a:r>
          </a:p>
          <a:p>
            <a:pPr marL="0" indent="0">
              <a:buNone/>
            </a:pPr>
            <a:endParaRPr lang="en-GB" sz="1000" dirty="0"/>
          </a:p>
          <a:p>
            <a:r>
              <a:rPr lang="en-GB" dirty="0"/>
              <a:t>UK Government Shared Prosperity/Local Growth Fund</a:t>
            </a:r>
          </a:p>
          <a:p>
            <a:r>
              <a:rPr lang="en-GB" dirty="0"/>
              <a:t>Scottish Government -No One Left Behind (NOLB)</a:t>
            </a:r>
          </a:p>
          <a:p>
            <a:r>
              <a:rPr lang="en-GB" dirty="0"/>
              <a:t>Scottish Government - Parental Employment Support</a:t>
            </a:r>
          </a:p>
          <a:p>
            <a:r>
              <a:rPr lang="en-GB" dirty="0"/>
              <a:t>Scottish Government - Specialist Employability Support </a:t>
            </a:r>
          </a:p>
          <a:p>
            <a:pPr fontAlgn="base" hangingPunct="0">
              <a:lnSpc>
                <a:spcPct val="110000"/>
              </a:lnSpc>
              <a:spcAft>
                <a:spcPts val="600"/>
              </a:spcAft>
              <a:buNone/>
            </a:pPr>
            <a:endParaRPr lang="en-GB" dirty="0"/>
          </a:p>
          <a:p>
            <a:pPr fontAlgn="base" hangingPunct="0">
              <a:lnSpc>
                <a:spcPct val="110000"/>
              </a:lnSpc>
              <a:spcAft>
                <a:spcPts val="600"/>
              </a:spcAft>
              <a:buNone/>
            </a:pPr>
            <a:r>
              <a:rPr lang="en-GB" sz="2600" dirty="0"/>
              <a:t>NOLB Strategic Plan </a:t>
            </a:r>
            <a:r>
              <a:rPr lang="en-GB" sz="2600" u="sng" kern="100" dirty="0">
                <a:solidFill>
                  <a:srgbClr val="0000FF"/>
                </a:solidFill>
                <a:effectLst/>
                <a:latin typeface="Aptos" panose="020F0502020204030204"/>
                <a:ea typeface="Aptos" panose="020F0502020204030204"/>
                <a:cs typeface="Times New Roman" panose="02020603050405020304" pitchFamily="18" charset="0"/>
                <a:hlinkClick r:id="rId2"/>
              </a:rPr>
              <a:t>No One Left Behind: employability strategic plan 2024 to 2027 - </a:t>
            </a:r>
            <a:r>
              <a:rPr lang="en-GB" sz="2600" u="sng" kern="100" dirty="0" err="1">
                <a:solidFill>
                  <a:srgbClr val="0000FF"/>
                </a:solidFill>
                <a:effectLst/>
                <a:latin typeface="Aptos" panose="020F0502020204030204"/>
                <a:ea typeface="Aptos" panose="020F0502020204030204"/>
                <a:cs typeface="Times New Roman" panose="02020603050405020304" pitchFamily="18" charset="0"/>
                <a:hlinkClick r:id="rId2"/>
              </a:rPr>
              <a:t>gov.scot</a:t>
            </a:r>
            <a:endParaRPr lang="en-GB" sz="26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2600" dirty="0"/>
              <a:t>Local Growth Fund Scotland </a:t>
            </a:r>
            <a:r>
              <a:rPr lang="en-GB" sz="2600" kern="100" dirty="0">
                <a:effectLst/>
                <a:latin typeface="Aptos" panose="020F0502020204030204"/>
                <a:ea typeface="Aptos" panose="020F0502020204030204"/>
                <a:cs typeface="Times New Roman" panose="02020603050405020304" pitchFamily="18" charset="0"/>
              </a:rPr>
              <a:t>- </a:t>
            </a:r>
            <a:r>
              <a:rPr lang="en-GB" sz="2600" u="sng" kern="100" dirty="0">
                <a:solidFill>
                  <a:srgbClr val="0000FF"/>
                </a:solidFill>
                <a:effectLst/>
                <a:latin typeface="Aptos" panose="020F0502020204030204"/>
                <a:ea typeface="Aptos" panose="020F0502020204030204"/>
                <a:cs typeface="Times New Roman" panose="02020603050405020304" pitchFamily="18" charset="0"/>
                <a:hlinkClick r:id="rId3"/>
              </a:rPr>
              <a:t>Local Growth Fund (Scotland) Prospectus - GOV.UK</a:t>
            </a:r>
            <a:endParaRPr lang="en-GB" sz="2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br>
              <a:rPr lang="en-GB" dirty="0"/>
            </a:br>
            <a:endParaRPr lang="en-GB" dirty="0"/>
          </a:p>
          <a:p>
            <a:pPr marL="0" indent="0">
              <a:buNone/>
            </a:pPr>
            <a:endParaRPr lang="en-GB" sz="1100" dirty="0"/>
          </a:p>
        </p:txBody>
      </p:sp>
    </p:spTree>
    <p:extLst>
      <p:ext uri="{BB962C8B-B14F-4D97-AF65-F5344CB8AC3E}">
        <p14:creationId xmlns:p14="http://schemas.microsoft.com/office/powerpoint/2010/main" val="2615601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EBB63D2-733C-4A89-A747-A844A9F5DBF5}"/>
              </a:ext>
            </a:extLst>
          </p:cNvPr>
          <p:cNvSpPr>
            <a:spLocks noGrp="1"/>
          </p:cNvSpPr>
          <p:nvPr>
            <p:ph type="title"/>
          </p:nvPr>
        </p:nvSpPr>
        <p:spPr>
          <a:xfrm>
            <a:off x="1371599" y="294538"/>
            <a:ext cx="9895951" cy="1033669"/>
          </a:xfrm>
        </p:spPr>
        <p:txBody>
          <a:bodyPr>
            <a:normAutofit/>
          </a:bodyPr>
          <a:lstStyle/>
          <a:p>
            <a:r>
              <a:rPr lang="en-GB" sz="4000" b="1">
                <a:solidFill>
                  <a:srgbClr val="FFFFFF"/>
                </a:solidFill>
              </a:rPr>
              <a:t>Our Grant Outcomes and Principles </a:t>
            </a:r>
          </a:p>
        </p:txBody>
      </p:sp>
      <p:sp>
        <p:nvSpPr>
          <p:cNvPr id="5" name="Content Placeholder 4">
            <a:extLst>
              <a:ext uri="{FF2B5EF4-FFF2-40B4-BE49-F238E27FC236}">
                <a16:creationId xmlns:a16="http://schemas.microsoft.com/office/drawing/2014/main" id="{A6657FA3-1DAD-4DEF-8D89-C5835B9D5348}"/>
              </a:ext>
            </a:extLst>
          </p:cNvPr>
          <p:cNvSpPr>
            <a:spLocks noGrp="1"/>
          </p:cNvSpPr>
          <p:nvPr>
            <p:ph idx="1"/>
          </p:nvPr>
        </p:nvSpPr>
        <p:spPr>
          <a:xfrm>
            <a:off x="309878" y="2186508"/>
            <a:ext cx="11572240" cy="4966030"/>
          </a:xfrm>
        </p:spPr>
        <p:txBody>
          <a:bodyPr anchor="ctr">
            <a:normAutofit fontScale="92500" lnSpcReduction="10000"/>
          </a:bodyPr>
          <a:lstStyle/>
          <a:p>
            <a:pPr marL="0" indent="0">
              <a:buNone/>
            </a:pPr>
            <a:r>
              <a:rPr lang="en-GB" sz="2400" b="1" cap="all" dirty="0">
                <a:cs typeface="Times New Roman" panose="02020603050405020304" pitchFamily="18" charset="0"/>
              </a:rPr>
              <a:t>Key Outcomes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Reduce inequality in the labour market by providing employability services to those who are unemployed and furthest removed from the labour market, including those who are economically inactive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Reduce levels of child poverty by supporting parents to increase their income from employment. This must include support for out-of-work parents as well as support for parents who are in low-income employment.  Priority family groups are:</a:t>
            </a:r>
          </a:p>
          <a:p>
            <a:pPr lvl="1">
              <a:spcBef>
                <a:spcPts val="1000"/>
              </a:spcBef>
              <a:defRPr/>
            </a:pP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Lone parent families </a:t>
            </a:r>
          </a:p>
          <a:p>
            <a:pPr lvl="1">
              <a:spcBef>
                <a:spcPts val="1000"/>
              </a:spcBef>
              <a:defRPr/>
            </a:pP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Minority ethnic families </a:t>
            </a:r>
          </a:p>
          <a:p>
            <a:pPr lvl="1">
              <a:spcBef>
                <a:spcPts val="1000"/>
              </a:spcBef>
              <a:defRPr/>
            </a:pP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Families with a disabled person </a:t>
            </a:r>
          </a:p>
          <a:p>
            <a:pPr lvl="1">
              <a:spcBef>
                <a:spcPts val="1000"/>
              </a:spcBef>
              <a:defRPr/>
            </a:pP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Families with three or more children </a:t>
            </a:r>
          </a:p>
          <a:p>
            <a:pPr lvl="1">
              <a:spcBef>
                <a:spcPts val="1000"/>
              </a:spcBef>
              <a:defRPr/>
            </a:pP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Families with children under the age of 1 </a:t>
            </a:r>
          </a:p>
          <a:p>
            <a:pPr lvl="1">
              <a:spcBef>
                <a:spcPts val="1000"/>
              </a:spcBef>
              <a:defRPr/>
            </a:pP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Families with mothers aged 25 or under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endParaRPr lang="en-GB" sz="2400" b="1" cap="all" dirty="0">
              <a:cs typeface="Times New Roman" panose="02020603050405020304" pitchFamily="18" charset="0"/>
            </a:endParaRPr>
          </a:p>
        </p:txBody>
      </p:sp>
    </p:spTree>
    <p:extLst>
      <p:ext uri="{BB962C8B-B14F-4D97-AF65-F5344CB8AC3E}">
        <p14:creationId xmlns:p14="http://schemas.microsoft.com/office/powerpoint/2010/main" val="305564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1542E0-DE6F-9E82-F8E5-F6BBE21BA3A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409DBAF-8068-295A-9BDF-BA2B17119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38C3039-7177-48AB-A4FA-3185264ED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C7A4634-3974-9D73-AB44-9F935F196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CA3F320-B2F6-47FB-8EAC-B9C53F409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BCD9432-7B5B-5D55-3509-79F6BA8CE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1B36C2E-8773-59BE-8D33-06F22BE796F6}"/>
              </a:ext>
            </a:extLst>
          </p:cNvPr>
          <p:cNvSpPr>
            <a:spLocks noGrp="1"/>
          </p:cNvSpPr>
          <p:nvPr>
            <p:ph type="title"/>
          </p:nvPr>
        </p:nvSpPr>
        <p:spPr>
          <a:xfrm>
            <a:off x="1371599" y="294538"/>
            <a:ext cx="9895951" cy="1033669"/>
          </a:xfrm>
        </p:spPr>
        <p:txBody>
          <a:bodyPr>
            <a:normAutofit/>
          </a:bodyPr>
          <a:lstStyle/>
          <a:p>
            <a:r>
              <a:rPr lang="en-GB" sz="4000" b="1">
                <a:solidFill>
                  <a:srgbClr val="FFFFFF"/>
                </a:solidFill>
              </a:rPr>
              <a:t>Our Grant Outcomes and Principles </a:t>
            </a:r>
          </a:p>
        </p:txBody>
      </p:sp>
      <p:sp>
        <p:nvSpPr>
          <p:cNvPr id="5" name="Content Placeholder 4">
            <a:extLst>
              <a:ext uri="{FF2B5EF4-FFF2-40B4-BE49-F238E27FC236}">
                <a16:creationId xmlns:a16="http://schemas.microsoft.com/office/drawing/2014/main" id="{8838C2C4-5E47-26D1-DA08-F3E5ED382C51}"/>
              </a:ext>
            </a:extLst>
          </p:cNvPr>
          <p:cNvSpPr>
            <a:spLocks noGrp="1"/>
          </p:cNvSpPr>
          <p:nvPr>
            <p:ph idx="1"/>
          </p:nvPr>
        </p:nvSpPr>
        <p:spPr>
          <a:xfrm>
            <a:off x="284480" y="1891970"/>
            <a:ext cx="11582400" cy="4966030"/>
          </a:xfrm>
        </p:spPr>
        <p:txBody>
          <a:bodyPr anchor="ct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Contribute to a reduction in the Disability Employment Gap by providing support to disabled people to enter and retain employment.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Ensure a mixed economy of employability provision in all Local Authority areas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Work in partnership with wider public services to ensure streamlined referral mechanisms and wrap-around support is available to people accessing employability services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Work with employers locally to support successful and sustained outcomes for participants, including but not limited to, delivering training opportunities to participants aligned to local labour market demands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Support participants to enter green jobs as part of wider priorities to support a Just Transition</a:t>
            </a:r>
          </a:p>
          <a:p>
            <a:pPr marL="0" indent="0">
              <a:buNone/>
            </a:pPr>
            <a:endParaRPr lang="en-GB" sz="2400" b="1" cap="all" dirty="0">
              <a:cs typeface="Times New Roman" panose="02020603050405020304" pitchFamily="18" charset="0"/>
            </a:endParaRPr>
          </a:p>
        </p:txBody>
      </p:sp>
    </p:spTree>
    <p:extLst>
      <p:ext uri="{BB962C8B-B14F-4D97-AF65-F5344CB8AC3E}">
        <p14:creationId xmlns:p14="http://schemas.microsoft.com/office/powerpoint/2010/main" val="280012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EBB63D2-733C-4A89-A747-A844A9F5DBF5}"/>
              </a:ext>
            </a:extLst>
          </p:cNvPr>
          <p:cNvSpPr>
            <a:spLocks noGrp="1"/>
          </p:cNvSpPr>
          <p:nvPr>
            <p:ph type="title"/>
          </p:nvPr>
        </p:nvSpPr>
        <p:spPr>
          <a:xfrm>
            <a:off x="1371599" y="294538"/>
            <a:ext cx="9895951" cy="1033669"/>
          </a:xfrm>
        </p:spPr>
        <p:txBody>
          <a:bodyPr>
            <a:normAutofit/>
          </a:bodyPr>
          <a:lstStyle/>
          <a:p>
            <a:r>
              <a:rPr lang="en-GB" sz="4000" b="1">
                <a:solidFill>
                  <a:srgbClr val="FFFFFF"/>
                </a:solidFill>
              </a:rPr>
              <a:t>Our Grant Outcomes and Principles </a:t>
            </a:r>
          </a:p>
        </p:txBody>
      </p:sp>
      <p:sp>
        <p:nvSpPr>
          <p:cNvPr id="5" name="Content Placeholder 4">
            <a:extLst>
              <a:ext uri="{FF2B5EF4-FFF2-40B4-BE49-F238E27FC236}">
                <a16:creationId xmlns:a16="http://schemas.microsoft.com/office/drawing/2014/main" id="{A6657FA3-1DAD-4DEF-8D89-C5835B9D5348}"/>
              </a:ext>
            </a:extLst>
          </p:cNvPr>
          <p:cNvSpPr>
            <a:spLocks noGrp="1"/>
          </p:cNvSpPr>
          <p:nvPr>
            <p:ph idx="1"/>
          </p:nvPr>
        </p:nvSpPr>
        <p:spPr>
          <a:xfrm>
            <a:off x="629920" y="1891970"/>
            <a:ext cx="10465711" cy="4972721"/>
          </a:xfrm>
        </p:spPr>
        <p:txBody>
          <a:bodyPr anchor="ctr">
            <a:normAutofit/>
          </a:bodyPr>
          <a:lstStyle/>
          <a:p>
            <a:pPr marL="0" indent="0">
              <a:buNone/>
            </a:pPr>
            <a:r>
              <a:rPr lang="en-GB" dirty="0">
                <a:solidFill>
                  <a:prstClr val="black"/>
                </a:solidFill>
                <a:latin typeface="Calibri" panose="020F0502020204030204"/>
              </a:rPr>
              <a:t>Provision should be delivered in line with resources available in the National Products Handbook including;</a:t>
            </a:r>
          </a:p>
          <a:p>
            <a:pPr marL="457200" lvl="1" indent="0">
              <a:buNone/>
            </a:pPr>
            <a:r>
              <a:rPr lang="en-GB" dirty="0">
                <a:solidFill>
                  <a:prstClr val="black"/>
                </a:solidFill>
                <a:latin typeface="Calibri" panose="020F0502020204030204"/>
              </a:rPr>
              <a:t>•Shared Measurement Framework</a:t>
            </a:r>
          </a:p>
          <a:p>
            <a:pPr marL="457200" lvl="1" indent="0">
              <a:buNone/>
            </a:pPr>
            <a:r>
              <a:rPr lang="en-GB" dirty="0">
                <a:solidFill>
                  <a:prstClr val="black"/>
                </a:solidFill>
                <a:latin typeface="Calibri" panose="020F0502020204030204"/>
              </a:rPr>
              <a:t>•Service Standards</a:t>
            </a:r>
          </a:p>
          <a:p>
            <a:pPr marL="457200" lvl="1" indent="0">
              <a:buNone/>
            </a:pPr>
            <a:r>
              <a:rPr lang="en-GB" dirty="0">
                <a:solidFill>
                  <a:prstClr val="black"/>
                </a:solidFill>
                <a:latin typeface="Calibri" panose="020F0502020204030204"/>
              </a:rPr>
              <a:t>•Customer Charter</a:t>
            </a:r>
          </a:p>
          <a:p>
            <a:pPr marL="457200" lvl="1" indent="0">
              <a:buNone/>
            </a:pPr>
            <a:r>
              <a:rPr lang="en-GB" dirty="0">
                <a:solidFill>
                  <a:prstClr val="black"/>
                </a:solidFill>
                <a:latin typeface="Calibri" panose="020F0502020204030204"/>
              </a:rPr>
              <a:t>•Local Employability Partnership Framework</a:t>
            </a:r>
          </a:p>
          <a:p>
            <a:pPr marL="457200" lvl="1" indent="0">
              <a:buNone/>
            </a:pPr>
            <a:r>
              <a:rPr lang="en-GB" dirty="0">
                <a:solidFill>
                  <a:prstClr val="black"/>
                </a:solidFill>
                <a:latin typeface="Calibri" panose="020F0502020204030204"/>
              </a:rPr>
              <a:t>•Good Practice Guidance on Commissioning Employability Services in Scotland</a:t>
            </a:r>
          </a:p>
          <a:p>
            <a:endParaRPr lang="en-GB" dirty="0">
              <a:solidFill>
                <a:prstClr val="black"/>
              </a:solidFill>
              <a:latin typeface="Calibri" panose="020F0502020204030204"/>
            </a:endParaRPr>
          </a:p>
          <a:p>
            <a:pPr marL="0" indent="0">
              <a:buNone/>
            </a:pPr>
            <a:br>
              <a:rPr lang="en-GB" dirty="0"/>
            </a:br>
            <a:endParaRPr lang="en-GB" dirty="0"/>
          </a:p>
          <a:p>
            <a:pPr marL="0" indent="0">
              <a:buNone/>
            </a:pPr>
            <a:endParaRPr lang="en-GB" sz="1100" dirty="0"/>
          </a:p>
        </p:txBody>
      </p:sp>
    </p:spTree>
    <p:extLst>
      <p:ext uri="{BB962C8B-B14F-4D97-AF65-F5344CB8AC3E}">
        <p14:creationId xmlns:p14="http://schemas.microsoft.com/office/powerpoint/2010/main" val="2919032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9012EC-1B30-C065-ACBF-A21EAB349FA2}"/>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54C1AD-B77E-A8A6-CF91-064D0645A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DE5BA0A-4B9A-2B84-3110-D6EF05692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E85723A-777B-2FF3-7728-32E90A65FE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ED7C610-3002-F3FE-230F-223EF3F05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F428791-C456-D3AC-7E66-48A4AD6A0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CA63F1E-4E08-11AF-1F5D-97514B50437E}"/>
              </a:ext>
            </a:extLst>
          </p:cNvPr>
          <p:cNvSpPr>
            <a:spLocks noGrp="1"/>
          </p:cNvSpPr>
          <p:nvPr>
            <p:ph type="title"/>
          </p:nvPr>
        </p:nvSpPr>
        <p:spPr>
          <a:xfrm>
            <a:off x="1371599" y="294538"/>
            <a:ext cx="9895951" cy="1033669"/>
          </a:xfrm>
        </p:spPr>
        <p:txBody>
          <a:bodyPr>
            <a:normAutofit/>
          </a:bodyPr>
          <a:lstStyle/>
          <a:p>
            <a:r>
              <a:rPr lang="en-GB" sz="4000" b="1" dirty="0">
                <a:solidFill>
                  <a:srgbClr val="FFFFFF"/>
                </a:solidFill>
              </a:rPr>
              <a:t>Working 4U Employability services</a:t>
            </a:r>
          </a:p>
        </p:txBody>
      </p:sp>
      <p:sp>
        <p:nvSpPr>
          <p:cNvPr id="5" name="Content Placeholder 4">
            <a:extLst>
              <a:ext uri="{FF2B5EF4-FFF2-40B4-BE49-F238E27FC236}">
                <a16:creationId xmlns:a16="http://schemas.microsoft.com/office/drawing/2014/main" id="{1377953D-C4D7-1752-F5A6-BFBA13B2350E}"/>
              </a:ext>
            </a:extLst>
          </p:cNvPr>
          <p:cNvSpPr>
            <a:spLocks noGrp="1"/>
          </p:cNvSpPr>
          <p:nvPr>
            <p:ph idx="1"/>
          </p:nvPr>
        </p:nvSpPr>
        <p:spPr>
          <a:xfrm>
            <a:off x="782321" y="2318196"/>
            <a:ext cx="10313310" cy="4539804"/>
          </a:xfrm>
        </p:spPr>
        <p:txBody>
          <a:bodyPr anchor="ctr">
            <a:normAutofit/>
          </a:bodyPr>
          <a:lstStyle/>
          <a:p>
            <a:pPr marL="0" indent="0">
              <a:buNone/>
            </a:pPr>
            <a:endParaRPr lang="en-GB" sz="2000" dirty="0"/>
          </a:p>
          <a:p>
            <a:endParaRPr lang="en-GB" sz="2000" dirty="0"/>
          </a:p>
          <a:p>
            <a:pPr marL="0" indent="0">
              <a:buNone/>
            </a:pPr>
            <a:br>
              <a:rPr lang="en-GB" dirty="0"/>
            </a:br>
            <a:endParaRPr lang="en-GB" dirty="0"/>
          </a:p>
          <a:p>
            <a:pPr marL="0" indent="0">
              <a:buNone/>
            </a:pPr>
            <a:endParaRPr lang="en-GB" sz="1100" dirty="0"/>
          </a:p>
        </p:txBody>
      </p:sp>
      <p:pic>
        <p:nvPicPr>
          <p:cNvPr id="2" name="Picture 1">
            <a:extLst>
              <a:ext uri="{FF2B5EF4-FFF2-40B4-BE49-F238E27FC236}">
                <a16:creationId xmlns:a16="http://schemas.microsoft.com/office/drawing/2014/main" id="{F181D3A2-4782-5D44-D890-C38EB2DA5AF6}"/>
              </a:ext>
            </a:extLst>
          </p:cNvPr>
          <p:cNvPicPr>
            <a:picLocks noChangeAspect="1"/>
          </p:cNvPicPr>
          <p:nvPr/>
        </p:nvPicPr>
        <p:blipFill>
          <a:blip r:embed="rId2"/>
          <a:stretch>
            <a:fillRect/>
          </a:stretch>
        </p:blipFill>
        <p:spPr>
          <a:xfrm>
            <a:off x="-216118" y="1328207"/>
            <a:ext cx="12408118" cy="5416945"/>
          </a:xfrm>
          <a:prstGeom prst="rect">
            <a:avLst/>
          </a:prstGeom>
        </p:spPr>
      </p:pic>
    </p:spTree>
    <p:extLst>
      <p:ext uri="{BB962C8B-B14F-4D97-AF65-F5344CB8AC3E}">
        <p14:creationId xmlns:p14="http://schemas.microsoft.com/office/powerpoint/2010/main" val="1814089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5EB514-6DC0-A680-2109-7583973AEDA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3E5680-A605-1401-061E-6EF0966324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6AF55F2-E653-2C72-2E1F-0DBA44B5F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AB0F19E-2CB1-44F7-34D8-622365534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843FBFE-5D59-32D6-8119-068A716BD6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F643A0-CF9D-ACC9-782F-437F8B807D39}"/>
              </a:ext>
            </a:extLst>
          </p:cNvPr>
          <p:cNvSpPr>
            <a:spLocks noGrp="1"/>
          </p:cNvSpPr>
          <p:nvPr>
            <p:ph type="title"/>
          </p:nvPr>
        </p:nvSpPr>
        <p:spPr>
          <a:xfrm>
            <a:off x="1371597" y="348865"/>
            <a:ext cx="10044023" cy="880495"/>
          </a:xfrm>
        </p:spPr>
        <p:txBody>
          <a:bodyPr anchor="ctr">
            <a:normAutofit/>
          </a:bodyPr>
          <a:lstStyle/>
          <a:p>
            <a:r>
              <a:rPr lang="en-GB" sz="4000" b="1" dirty="0">
                <a:solidFill>
                  <a:srgbClr val="FFFFFF"/>
                </a:solidFill>
              </a:rPr>
              <a:t>What Type of Provision Are We Looking For?</a:t>
            </a:r>
          </a:p>
        </p:txBody>
      </p:sp>
      <p:graphicFrame>
        <p:nvGraphicFramePr>
          <p:cNvPr id="3" name="Table 2">
            <a:extLst>
              <a:ext uri="{FF2B5EF4-FFF2-40B4-BE49-F238E27FC236}">
                <a16:creationId xmlns:a16="http://schemas.microsoft.com/office/drawing/2014/main" id="{A39B29A6-8683-9F57-F868-9660D80BA2B9}"/>
              </a:ext>
            </a:extLst>
          </p:cNvPr>
          <p:cNvGraphicFramePr>
            <a:graphicFrameLocks noGrp="1"/>
          </p:cNvGraphicFramePr>
          <p:nvPr>
            <p:extLst>
              <p:ext uri="{D42A27DB-BD31-4B8C-83A1-F6EECF244321}">
                <p14:modId xmlns:p14="http://schemas.microsoft.com/office/powerpoint/2010/main" val="3356168536"/>
              </p:ext>
            </p:extLst>
          </p:nvPr>
        </p:nvGraphicFramePr>
        <p:xfrm>
          <a:off x="284480" y="1747521"/>
          <a:ext cx="11450320" cy="4761614"/>
        </p:xfrm>
        <a:graphic>
          <a:graphicData uri="http://schemas.openxmlformats.org/drawingml/2006/table">
            <a:tbl>
              <a:tblPr firstRow="1" firstCol="1" bandRow="1"/>
              <a:tblGrid>
                <a:gridCol w="2869835">
                  <a:extLst>
                    <a:ext uri="{9D8B030D-6E8A-4147-A177-3AD203B41FA5}">
                      <a16:colId xmlns:a16="http://schemas.microsoft.com/office/drawing/2014/main" val="3188121796"/>
                    </a:ext>
                  </a:extLst>
                </a:gridCol>
                <a:gridCol w="4473574">
                  <a:extLst>
                    <a:ext uri="{9D8B030D-6E8A-4147-A177-3AD203B41FA5}">
                      <a16:colId xmlns:a16="http://schemas.microsoft.com/office/drawing/2014/main" val="3822325234"/>
                    </a:ext>
                  </a:extLst>
                </a:gridCol>
                <a:gridCol w="877657">
                  <a:extLst>
                    <a:ext uri="{9D8B030D-6E8A-4147-A177-3AD203B41FA5}">
                      <a16:colId xmlns:a16="http://schemas.microsoft.com/office/drawing/2014/main" val="2526536644"/>
                    </a:ext>
                  </a:extLst>
                </a:gridCol>
                <a:gridCol w="3229254">
                  <a:extLst>
                    <a:ext uri="{9D8B030D-6E8A-4147-A177-3AD203B41FA5}">
                      <a16:colId xmlns:a16="http://schemas.microsoft.com/office/drawing/2014/main" val="2440725192"/>
                    </a:ext>
                  </a:extLst>
                </a:gridCol>
              </a:tblGrid>
              <a:tr h="882354">
                <a:tc>
                  <a:txBody>
                    <a:bodyPr/>
                    <a:lstStyle/>
                    <a:p>
                      <a:pPr fontAlgn="base" hangingPunct="0">
                        <a:lnSpc>
                          <a:spcPct val="107000"/>
                        </a:lnSpc>
                        <a:spcAft>
                          <a:spcPts val="800"/>
                        </a:spcAft>
                      </a:pPr>
                      <a:r>
                        <a:rPr lang="en-GB"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Priority Group(s) and Themes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Rationale/evidence of need /useful data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Pipeline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fontAlgn="base" hangingPunct="0">
                        <a:lnSpc>
                          <a:spcPct val="107000"/>
                        </a:lnSpc>
                        <a:spcAft>
                          <a:spcPts val="800"/>
                        </a:spcAft>
                      </a:pPr>
                      <a:r>
                        <a:rPr lang="en-GB"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Stages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Fundable Provision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64438266"/>
                  </a:ext>
                </a:extLst>
              </a:tr>
              <a:tr h="3879260">
                <a:tc>
                  <a:txBody>
                    <a:bodyPr/>
                    <a:lstStyle/>
                    <a:p>
                      <a:pPr marL="0" lvl="0" indent="0" fontAlgn="base" hangingPunct="0">
                        <a:lnSpc>
                          <a:spcPct val="110000"/>
                        </a:lnSpc>
                        <a:spcAft>
                          <a:spcPts val="600"/>
                        </a:spcAft>
                        <a:buFont typeface="+mj-l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Families facing poverty - </a:t>
                      </a:r>
                      <a:r>
                        <a:rPr lang="en-GB" sz="1400" dirty="0">
                          <a:effectLst/>
                          <a:latin typeface="Calibri" panose="020F0502020204030204" pitchFamily="34" charset="0"/>
                          <a:ea typeface="Times New Roman" panose="02020603050405020304" pitchFamily="18" charset="0"/>
                          <a:cs typeface="Calibri" panose="020F0502020204030204" pitchFamily="34" charset="0"/>
                        </a:rPr>
                        <a:t>Parents/kinship carers</a:t>
                      </a:r>
                      <a:r>
                        <a:rPr lang="en-GB" sz="1400" b="1" dirty="0">
                          <a:effectLst/>
                          <a:latin typeface="Calibri" panose="020F0502020204030204" pitchFamily="34" charset="0"/>
                          <a:ea typeface="Times New Roman" panose="02020603050405020304" pitchFamily="18" charset="0"/>
                          <a:cs typeface="Calibri" panose="020F0502020204030204" pitchFamily="34" charset="0"/>
                        </a:rPr>
                        <a:t> </a:t>
                      </a:r>
                      <a:r>
                        <a:rPr lang="en-GB" sz="1400" dirty="0">
                          <a:effectLst/>
                          <a:latin typeface="Calibri" panose="020F0502020204030204" pitchFamily="34" charset="0"/>
                          <a:ea typeface="Times New Roman" panose="02020603050405020304" pitchFamily="18" charset="0"/>
                          <a:cs typeface="Calibri" panose="020F0502020204030204" pitchFamily="34" charset="0"/>
                        </a:rPr>
                        <a:t>including those affected by in-work poverty.</a:t>
                      </a: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25.6% of children in West Dunbartonshire are living in poverty.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A key focus of our parental employment work is to reach those parents more likely to be impacted by poverty: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0000"/>
                        </a:lnSpc>
                        <a:spcAft>
                          <a:spcPts val="600"/>
                        </a:spcAft>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Calibri" panose="020F0502020204030204" pitchFamily="34" charset="0"/>
                        </a:rPr>
                        <a:t>Single parents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0000"/>
                        </a:lnSpc>
                        <a:spcAft>
                          <a:spcPts val="600"/>
                        </a:spcAft>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Calibri" panose="020F0502020204030204" pitchFamily="34" charset="0"/>
                        </a:rPr>
                        <a:t>Families impacted by disability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0000"/>
                        </a:lnSpc>
                        <a:spcAft>
                          <a:spcPts val="600"/>
                        </a:spcAft>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Calibri" panose="020F0502020204030204" pitchFamily="34" charset="0"/>
                        </a:rPr>
                        <a:t>Parents under 25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0000"/>
                        </a:lnSpc>
                        <a:spcAft>
                          <a:spcPts val="600"/>
                        </a:spcAft>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Calibri" panose="020F0502020204030204" pitchFamily="34" charset="0"/>
                        </a:rPr>
                        <a:t>Parents with children under 1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0000"/>
                        </a:lnSpc>
                        <a:spcAft>
                          <a:spcPts val="600"/>
                        </a:spcAft>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Calibri" panose="020F0502020204030204" pitchFamily="34" charset="0"/>
                        </a:rPr>
                        <a:t>Parents with 3 or more children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0000"/>
                        </a:lnSpc>
                        <a:spcAft>
                          <a:spcPts val="600"/>
                        </a:spcAft>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Calibri" panose="020F0502020204030204" pitchFamily="34" charset="0"/>
                        </a:rPr>
                        <a:t>Ethnic minority parents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0000"/>
                        </a:lnSpc>
                        <a:spcAft>
                          <a:spcPts val="600"/>
                        </a:spcAft>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Calibri" panose="020F0502020204030204" pitchFamily="34" charset="0"/>
                        </a:rPr>
                        <a:t>Experience of the care system</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W4U have a key worker presence in all local high schools, provision commissioned will enhance the key worker model.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fontAlgn="base" hangingPunct="0">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Times New Roman" panose="02020603050405020304" pitchFamily="18" charset="0"/>
                        </a:rPr>
                        <a:t>Stages 1-5</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fontAlgn="base" hangingPunct="0">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Times New Roman" panose="02020603050405020304" pitchFamily="18" charset="0"/>
                        </a:rPr>
                        <a:t>1.1 Programmes supporting parents into employment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Times New Roman" panose="02020603050405020304" pitchFamily="18" charset="0"/>
                        </a:rPr>
                        <a:t>1.2 Programmes supporting employed Parents to upskill and increase income through work.</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033174"/>
                  </a:ext>
                </a:extLst>
              </a:tr>
            </a:tbl>
          </a:graphicData>
        </a:graphic>
      </p:graphicFrame>
      <p:sp>
        <p:nvSpPr>
          <p:cNvPr id="4" name="Rectangle 1">
            <a:extLst>
              <a:ext uri="{FF2B5EF4-FFF2-40B4-BE49-F238E27FC236}">
                <a16:creationId xmlns:a16="http://schemas.microsoft.com/office/drawing/2014/main" id="{958C4F25-B50E-2B28-11D9-BEF939D544CC}"/>
              </a:ext>
            </a:extLst>
          </p:cNvPr>
          <p:cNvSpPr>
            <a:spLocks noChangeArrowheads="1"/>
          </p:cNvSpPr>
          <p:nvPr/>
        </p:nvSpPr>
        <p:spPr bwMode="auto">
          <a:xfrm>
            <a:off x="1112838" y="2779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388806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8CF365-062C-C7EC-E31D-4B945F4DF6E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79AADF4-3EB7-585D-4B2C-CD8580E031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9FD519-473C-899D-361D-1236D13C1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5C0B5B4-871E-E34A-EB0F-6EE1F55FCD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FB5A186-8A56-D663-56A5-6FA8146459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0F908D4-F332-C78F-C4BB-8384027D738C}"/>
              </a:ext>
            </a:extLst>
          </p:cNvPr>
          <p:cNvSpPr>
            <a:spLocks noGrp="1"/>
          </p:cNvSpPr>
          <p:nvPr>
            <p:ph type="title"/>
          </p:nvPr>
        </p:nvSpPr>
        <p:spPr>
          <a:xfrm>
            <a:off x="1371597" y="348865"/>
            <a:ext cx="10044023" cy="880495"/>
          </a:xfrm>
        </p:spPr>
        <p:txBody>
          <a:bodyPr anchor="ctr">
            <a:normAutofit/>
          </a:bodyPr>
          <a:lstStyle/>
          <a:p>
            <a:r>
              <a:rPr lang="en-GB" sz="4000" b="1" dirty="0">
                <a:solidFill>
                  <a:srgbClr val="FFFFFF"/>
                </a:solidFill>
              </a:rPr>
              <a:t>What Type of Provision Are We Looking For?</a:t>
            </a:r>
          </a:p>
        </p:txBody>
      </p:sp>
      <p:sp>
        <p:nvSpPr>
          <p:cNvPr id="4" name="Rectangle 1">
            <a:extLst>
              <a:ext uri="{FF2B5EF4-FFF2-40B4-BE49-F238E27FC236}">
                <a16:creationId xmlns:a16="http://schemas.microsoft.com/office/drawing/2014/main" id="{1FCB3870-BF26-1374-116B-615390CACE79}"/>
              </a:ext>
            </a:extLst>
          </p:cNvPr>
          <p:cNvSpPr>
            <a:spLocks noChangeArrowheads="1"/>
          </p:cNvSpPr>
          <p:nvPr/>
        </p:nvSpPr>
        <p:spPr bwMode="auto">
          <a:xfrm>
            <a:off x="1112838" y="2779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5" name="Table 4">
            <a:extLst>
              <a:ext uri="{FF2B5EF4-FFF2-40B4-BE49-F238E27FC236}">
                <a16:creationId xmlns:a16="http://schemas.microsoft.com/office/drawing/2014/main" id="{F938AE5D-852A-F387-8B0F-64A156DAE095}"/>
              </a:ext>
            </a:extLst>
          </p:cNvPr>
          <p:cNvGraphicFramePr>
            <a:graphicFrameLocks noGrp="1"/>
          </p:cNvGraphicFramePr>
          <p:nvPr>
            <p:extLst>
              <p:ext uri="{D42A27DB-BD31-4B8C-83A1-F6EECF244321}">
                <p14:modId xmlns:p14="http://schemas.microsoft.com/office/powerpoint/2010/main" val="1013220499"/>
              </p:ext>
            </p:extLst>
          </p:nvPr>
        </p:nvGraphicFramePr>
        <p:xfrm>
          <a:off x="254000" y="1715085"/>
          <a:ext cx="11744960" cy="4695875"/>
        </p:xfrm>
        <a:graphic>
          <a:graphicData uri="http://schemas.openxmlformats.org/drawingml/2006/table">
            <a:tbl>
              <a:tblPr firstRow="1" firstCol="1" bandRow="1"/>
              <a:tblGrid>
                <a:gridCol w="1902353">
                  <a:extLst>
                    <a:ext uri="{9D8B030D-6E8A-4147-A177-3AD203B41FA5}">
                      <a16:colId xmlns:a16="http://schemas.microsoft.com/office/drawing/2014/main" val="1526784745"/>
                    </a:ext>
                  </a:extLst>
                </a:gridCol>
                <a:gridCol w="4721967">
                  <a:extLst>
                    <a:ext uri="{9D8B030D-6E8A-4147-A177-3AD203B41FA5}">
                      <a16:colId xmlns:a16="http://schemas.microsoft.com/office/drawing/2014/main" val="3217920339"/>
                    </a:ext>
                  </a:extLst>
                </a:gridCol>
                <a:gridCol w="985520">
                  <a:extLst>
                    <a:ext uri="{9D8B030D-6E8A-4147-A177-3AD203B41FA5}">
                      <a16:colId xmlns:a16="http://schemas.microsoft.com/office/drawing/2014/main" val="575187122"/>
                    </a:ext>
                  </a:extLst>
                </a:gridCol>
                <a:gridCol w="4135120">
                  <a:extLst>
                    <a:ext uri="{9D8B030D-6E8A-4147-A177-3AD203B41FA5}">
                      <a16:colId xmlns:a16="http://schemas.microsoft.com/office/drawing/2014/main" val="3277192500"/>
                    </a:ext>
                  </a:extLst>
                </a:gridCol>
              </a:tblGrid>
              <a:tr h="551834">
                <a:tc>
                  <a:txBody>
                    <a:bodyPr/>
                    <a:lstStyle/>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Priority Group(s) and Themes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Rationale/evidence of need /useful data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Pipeline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Stages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Fundable Provision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2247672666"/>
                  </a:ext>
                </a:extLst>
              </a:tr>
              <a:tr h="4144041">
                <a:tc>
                  <a:txBody>
                    <a:bodyPr/>
                    <a:lstStyle/>
                    <a:p>
                      <a:pPr marL="0" lvl="0" indent="0">
                        <a:lnSpc>
                          <a:spcPct val="110000"/>
                        </a:lnSpc>
                        <a:spcAft>
                          <a:spcPts val="600"/>
                        </a:spcAft>
                        <a:buFont typeface="+mj-l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Vocational Activity - </a:t>
                      </a:r>
                      <a:r>
                        <a:rPr lang="en-GB" sz="1400" b="0" dirty="0">
                          <a:effectLst/>
                          <a:latin typeface="Calibri" panose="020F0502020204030204" pitchFamily="34" charset="0"/>
                          <a:ea typeface="Times New Roman" panose="02020603050405020304" pitchFamily="18" charset="0"/>
                          <a:cs typeface="Calibri" panose="020F0502020204030204" pitchFamily="34" charset="0"/>
                        </a:rPr>
                        <a:t>residents requiring vocational skills and work experience to progress into employment</a:t>
                      </a: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0000"/>
                        </a:lnSpc>
                        <a:spcAft>
                          <a:spcPts val="600"/>
                        </a:spcAft>
                        <a:buNone/>
                      </a:pP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LEP recognises the need to provide vocational skills training in sectors where there are likely to be vacancies over the coming year.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aspiration of the SEG is to support those gaining vocational skills to progress into related and sustainable work opportunities in West Dunbartonshire, or within other travel to work areas.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 have an all age offer in Working4U with people requesting vocational training. (Working4U has the ability to offer vocational training in customer care and social care). Some of this can be met through accessing training on an individual basis however we require a wide range of relevant vocational courses for groups of clients to meet client and employer needs.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support should offer progressions for residents participating in wellbeing and personal development programmes.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fontAlgn="base" hangingPunct="0">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Stages 3/4</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2.1 Delivery of</a:t>
                      </a: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r>
                        <a:rPr lang="en-GB" sz="1400" b="1" dirty="0">
                          <a:effectLst/>
                          <a:latin typeface="Calibri" panose="020F0502020204030204" pitchFamily="34" charset="0"/>
                          <a:ea typeface="Times New Roman" panose="02020603050405020304" pitchFamily="18" charset="0"/>
                          <a:cs typeface="Calibri" panose="020F0502020204030204" pitchFamily="34" charset="0"/>
                        </a:rPr>
                        <a:t>vocational skills</a:t>
                      </a:r>
                      <a:r>
                        <a:rPr lang="en-GB" sz="1400" dirty="0">
                          <a:effectLst/>
                          <a:latin typeface="Calibri" panose="020F0502020204030204" pitchFamily="34" charset="0"/>
                          <a:ea typeface="Times New Roman" panose="02020603050405020304" pitchFamily="18" charset="0"/>
                          <a:cs typeface="Calibri" panose="020F0502020204030204" pitchFamily="34" charset="0"/>
                        </a:rPr>
                        <a:t> programmes/sector-based work academies, which are linked to local employers and evidenced work opportunities.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Programmes </a:t>
                      </a:r>
                      <a:r>
                        <a:rPr lang="en-GB" sz="1400" b="1" dirty="0">
                          <a:effectLst/>
                          <a:latin typeface="Calibri" panose="020F0502020204030204" pitchFamily="34" charset="0"/>
                          <a:ea typeface="Times New Roman" panose="02020603050405020304" pitchFamily="18" charset="0"/>
                          <a:cs typeface="Calibri" panose="020F0502020204030204" pitchFamily="34" charset="0"/>
                        </a:rPr>
                        <a:t>must include</a:t>
                      </a:r>
                      <a:r>
                        <a:rPr lang="en-GB" sz="1400" dirty="0">
                          <a:effectLst/>
                          <a:latin typeface="Calibri" panose="020F0502020204030204" pitchFamily="34" charset="0"/>
                          <a:ea typeface="Times New Roman" panose="02020603050405020304" pitchFamily="18" charset="0"/>
                          <a:cs typeface="Calibri" panose="020F0502020204030204" pitchFamily="34" charset="0"/>
                        </a:rPr>
                        <a:t> a minimum of 2 weeks work experience and guaranteed interviews.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We need to ensure our provision meets the specific needs of our priority groups who may benefit from a more targeted and bespoke programme, in particular:</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Parents </a:t>
                      </a:r>
                      <a:r>
                        <a:rPr lang="en-GB" sz="1400" dirty="0">
                          <a:effectLst/>
                          <a:latin typeface="Calibri" panose="020F0502020204030204" pitchFamily="34" charset="0"/>
                          <a:ea typeface="Times New Roman" panose="02020603050405020304" pitchFamily="18" charset="0"/>
                          <a:cs typeface="Calibri" panose="020F0502020204030204" pitchFamily="34" charset="0"/>
                        </a:rPr>
                        <a:t>– who need training provision and jobs with school /parent friendly hours and conditions.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People with disabilities and Long Term Health Conditions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Vulnerable Young people</a:t>
                      </a:r>
                      <a:r>
                        <a:rPr lang="en-GB" sz="1400" dirty="0">
                          <a:effectLst/>
                          <a:latin typeface="Calibri" panose="020F0502020204030204" pitchFamily="34" charset="0"/>
                          <a:ea typeface="Times New Roman" panose="02020603050405020304" pitchFamily="18" charset="0"/>
                          <a:cs typeface="Calibri" panose="020F0502020204030204" pitchFamily="34" charset="0"/>
                        </a:rPr>
                        <a:t> who require vocational programmes adapted to meet their specific needs and job opportunities including apprenticeships.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9632873"/>
                  </a:ext>
                </a:extLst>
              </a:tr>
            </a:tbl>
          </a:graphicData>
        </a:graphic>
      </p:graphicFrame>
    </p:spTree>
    <p:extLst>
      <p:ext uri="{BB962C8B-B14F-4D97-AF65-F5344CB8AC3E}">
        <p14:creationId xmlns:p14="http://schemas.microsoft.com/office/powerpoint/2010/main" val="2946349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700B07-1475-56BC-DB6C-57C109EE3DD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2190717-464F-F03D-7495-5E1ACD135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880905A-E3A8-899F-1235-7E8546C597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7A004D8-B3A4-3C1E-E0B5-3271AEBCB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E1A97D8-9B44-9F4B-5717-F4C0E547B5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DFC142-8901-D56C-4A0C-9D96DCAFD9A5}"/>
              </a:ext>
            </a:extLst>
          </p:cNvPr>
          <p:cNvSpPr>
            <a:spLocks noGrp="1"/>
          </p:cNvSpPr>
          <p:nvPr>
            <p:ph type="title"/>
          </p:nvPr>
        </p:nvSpPr>
        <p:spPr>
          <a:xfrm>
            <a:off x="1371597" y="348865"/>
            <a:ext cx="10044023" cy="880495"/>
          </a:xfrm>
        </p:spPr>
        <p:txBody>
          <a:bodyPr anchor="ctr">
            <a:normAutofit/>
          </a:bodyPr>
          <a:lstStyle/>
          <a:p>
            <a:r>
              <a:rPr lang="en-GB" sz="4000" b="1" dirty="0">
                <a:solidFill>
                  <a:srgbClr val="FFFFFF"/>
                </a:solidFill>
              </a:rPr>
              <a:t>What Type of Provision Are We Looking For?</a:t>
            </a:r>
          </a:p>
        </p:txBody>
      </p:sp>
      <p:sp>
        <p:nvSpPr>
          <p:cNvPr id="4" name="Rectangle 1">
            <a:extLst>
              <a:ext uri="{FF2B5EF4-FFF2-40B4-BE49-F238E27FC236}">
                <a16:creationId xmlns:a16="http://schemas.microsoft.com/office/drawing/2014/main" id="{C4CB8834-8ADF-9315-097E-2FE10FE566ED}"/>
              </a:ext>
            </a:extLst>
          </p:cNvPr>
          <p:cNvSpPr>
            <a:spLocks noChangeArrowheads="1"/>
          </p:cNvSpPr>
          <p:nvPr/>
        </p:nvSpPr>
        <p:spPr bwMode="auto">
          <a:xfrm>
            <a:off x="1112838" y="2779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5" name="Table 4">
            <a:extLst>
              <a:ext uri="{FF2B5EF4-FFF2-40B4-BE49-F238E27FC236}">
                <a16:creationId xmlns:a16="http://schemas.microsoft.com/office/drawing/2014/main" id="{BF866C83-9FFD-E7FC-D72E-F4B642B4C52F}"/>
              </a:ext>
            </a:extLst>
          </p:cNvPr>
          <p:cNvGraphicFramePr>
            <a:graphicFrameLocks noGrp="1"/>
          </p:cNvGraphicFramePr>
          <p:nvPr>
            <p:extLst>
              <p:ext uri="{D42A27DB-BD31-4B8C-83A1-F6EECF244321}">
                <p14:modId xmlns:p14="http://schemas.microsoft.com/office/powerpoint/2010/main" val="662857570"/>
              </p:ext>
            </p:extLst>
          </p:nvPr>
        </p:nvGraphicFramePr>
        <p:xfrm>
          <a:off x="233680" y="1847850"/>
          <a:ext cx="11551919" cy="548069"/>
        </p:xfrm>
        <a:graphic>
          <a:graphicData uri="http://schemas.openxmlformats.org/drawingml/2006/table">
            <a:tbl>
              <a:tblPr firstRow="1" firstCol="1" bandRow="1"/>
              <a:tblGrid>
                <a:gridCol w="1879600">
                  <a:extLst>
                    <a:ext uri="{9D8B030D-6E8A-4147-A177-3AD203B41FA5}">
                      <a16:colId xmlns:a16="http://schemas.microsoft.com/office/drawing/2014/main" val="1526784745"/>
                    </a:ext>
                  </a:extLst>
                </a:gridCol>
                <a:gridCol w="5543524">
                  <a:extLst>
                    <a:ext uri="{9D8B030D-6E8A-4147-A177-3AD203B41FA5}">
                      <a16:colId xmlns:a16="http://schemas.microsoft.com/office/drawing/2014/main" val="3217920339"/>
                    </a:ext>
                  </a:extLst>
                </a:gridCol>
                <a:gridCol w="882334">
                  <a:extLst>
                    <a:ext uri="{9D8B030D-6E8A-4147-A177-3AD203B41FA5}">
                      <a16:colId xmlns:a16="http://schemas.microsoft.com/office/drawing/2014/main" val="575187122"/>
                    </a:ext>
                  </a:extLst>
                </a:gridCol>
                <a:gridCol w="3246461">
                  <a:extLst>
                    <a:ext uri="{9D8B030D-6E8A-4147-A177-3AD203B41FA5}">
                      <a16:colId xmlns:a16="http://schemas.microsoft.com/office/drawing/2014/main" val="3277192500"/>
                    </a:ext>
                  </a:extLst>
                </a:gridCol>
              </a:tblGrid>
              <a:tr h="506037">
                <a:tc>
                  <a:txBody>
                    <a:bodyPr/>
                    <a:lstStyle/>
                    <a:p>
                      <a:pPr fontAlgn="base" hangingPunct="0">
                        <a:lnSpc>
                          <a:spcPct val="107000"/>
                        </a:lnSpc>
                        <a:spcAft>
                          <a:spcPts val="800"/>
                        </a:spcAft>
                      </a:pPr>
                      <a:r>
                        <a:rPr lang="en-GB"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Priority Group(s) and Themes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Rationale/evidence of need /useful data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Pipeline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fontAlgn="base" hangingPunct="0">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Stages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fontAlgn="base" hangingPunct="0">
                        <a:lnSpc>
                          <a:spcPct val="107000"/>
                        </a:lnSpc>
                        <a:spcAft>
                          <a:spcPts val="800"/>
                        </a:spcAft>
                      </a:pPr>
                      <a:r>
                        <a:rPr lang="en-GB"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Fundable Provision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2247672666"/>
                  </a:ext>
                </a:extLst>
              </a:tr>
            </a:tbl>
          </a:graphicData>
        </a:graphic>
      </p:graphicFrame>
      <p:graphicFrame>
        <p:nvGraphicFramePr>
          <p:cNvPr id="3" name="Table 2">
            <a:extLst>
              <a:ext uri="{FF2B5EF4-FFF2-40B4-BE49-F238E27FC236}">
                <a16:creationId xmlns:a16="http://schemas.microsoft.com/office/drawing/2014/main" id="{97A28B38-1AFB-1D17-3DFC-63CF2B5C8993}"/>
              </a:ext>
            </a:extLst>
          </p:cNvPr>
          <p:cNvGraphicFramePr>
            <a:graphicFrameLocks noGrp="1"/>
          </p:cNvGraphicFramePr>
          <p:nvPr>
            <p:extLst>
              <p:ext uri="{D42A27DB-BD31-4B8C-83A1-F6EECF244321}">
                <p14:modId xmlns:p14="http://schemas.microsoft.com/office/powerpoint/2010/main" val="224893879"/>
              </p:ext>
            </p:extLst>
          </p:nvPr>
        </p:nvGraphicFramePr>
        <p:xfrm>
          <a:off x="233679" y="2395919"/>
          <a:ext cx="11551920" cy="4113215"/>
        </p:xfrm>
        <a:graphic>
          <a:graphicData uri="http://schemas.openxmlformats.org/drawingml/2006/table">
            <a:tbl>
              <a:tblPr firstRow="1" firstCol="1" bandRow="1"/>
              <a:tblGrid>
                <a:gridCol w="1899921">
                  <a:extLst>
                    <a:ext uri="{9D8B030D-6E8A-4147-A177-3AD203B41FA5}">
                      <a16:colId xmlns:a16="http://schemas.microsoft.com/office/drawing/2014/main" val="1488796304"/>
                    </a:ext>
                  </a:extLst>
                </a:gridCol>
                <a:gridCol w="5504968">
                  <a:extLst>
                    <a:ext uri="{9D8B030D-6E8A-4147-A177-3AD203B41FA5}">
                      <a16:colId xmlns:a16="http://schemas.microsoft.com/office/drawing/2014/main" val="881698179"/>
                    </a:ext>
                  </a:extLst>
                </a:gridCol>
                <a:gridCol w="886231">
                  <a:extLst>
                    <a:ext uri="{9D8B030D-6E8A-4147-A177-3AD203B41FA5}">
                      <a16:colId xmlns:a16="http://schemas.microsoft.com/office/drawing/2014/main" val="4041112728"/>
                    </a:ext>
                  </a:extLst>
                </a:gridCol>
                <a:gridCol w="3260800">
                  <a:extLst>
                    <a:ext uri="{9D8B030D-6E8A-4147-A177-3AD203B41FA5}">
                      <a16:colId xmlns:a16="http://schemas.microsoft.com/office/drawing/2014/main" val="1682805174"/>
                    </a:ext>
                  </a:extLst>
                </a:gridCol>
              </a:tblGrid>
              <a:tr h="4113215">
                <a:tc>
                  <a:txBody>
                    <a:bodyPr/>
                    <a:lstStyle/>
                    <a:p>
                      <a:pPr marL="0" lvl="0" indent="0">
                        <a:lnSpc>
                          <a:spcPct val="110000"/>
                        </a:lnSpc>
                        <a:spcAft>
                          <a:spcPts val="600"/>
                        </a:spcAft>
                        <a:buFont typeface="+mj-l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Community Justice – </a:t>
                      </a:r>
                      <a:r>
                        <a:rPr lang="en-GB" sz="1400" dirty="0">
                          <a:effectLst/>
                          <a:latin typeface="Calibri" panose="020F0502020204030204" pitchFamily="34" charset="0"/>
                          <a:ea typeface="Times New Roman" panose="02020603050405020304" pitchFamily="18" charset="0"/>
                          <a:cs typeface="Calibri" panose="020F0502020204030204" pitchFamily="34" charset="0"/>
                        </a:rPr>
                        <a:t>Justice System experienced residents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0000"/>
                        </a:lnSpc>
                        <a:spcAft>
                          <a:spcPts val="600"/>
                        </a:spcAft>
                        <a:buNone/>
                      </a:pP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 Scotland, approximately 1 in 3 men and 1 in 10 women of working age have a criminal conviction.</a:t>
                      </a: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Engaging with the community justice experienced population is recognised as particularly challenging.  Grant applicants are encouraged to clearly identify how they will do this.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fontAlgn="base" hangingPunct="0">
                        <a:lnSpc>
                          <a:spcPct val="110000"/>
                        </a:lnSpc>
                        <a:spcAft>
                          <a:spcPts val="600"/>
                        </a:spcAft>
                        <a:buNone/>
                      </a:pPr>
                      <a:r>
                        <a:rPr lang="en-GB" sz="1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Stages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1-5</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hangingPunct="0">
                        <a:lnSpc>
                          <a:spcPct val="110000"/>
                        </a:lnSpc>
                        <a:spcAft>
                          <a:spcPts val="600"/>
                        </a:spcAft>
                        <a:buNone/>
                      </a:pPr>
                      <a:r>
                        <a:rPr lang="en-GB" sz="14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fontAlgn="base" hangingPunct="0">
                        <a:lnSpc>
                          <a:spcPct val="110000"/>
                        </a:lnSpc>
                        <a:spcAft>
                          <a:spcPts val="600"/>
                        </a:spcAft>
                        <a:buNone/>
                      </a:pPr>
                      <a:r>
                        <a:rPr lang="en-GB" sz="1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3.1</a:t>
                      </a: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Specialist support for people with experience of the Community Justice system </a:t>
                      </a: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which are impacting on access to employers/jobs. Working closely with Social Work colleagues to identify clients who will benefit from employability support across the justice process.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Evidence suggests that access to specialist support and guidance to justice experienced residents and potential employers in relation to convictions and access to appropriate work experience placements will be a key aspect of delivery.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Aft>
                          <a:spcPts val="600"/>
                        </a:spcAft>
                        <a:buNone/>
                      </a:pPr>
                      <a:r>
                        <a:rPr lang="en-GB" sz="1400" b="1" dirty="0">
                          <a:effectLst/>
                          <a:latin typeface="Calibri" panose="020F0502020204030204" pitchFamily="34" charset="0"/>
                          <a:ea typeface="Times New Roman" panose="02020603050405020304" pitchFamily="18" charset="0"/>
                          <a:cs typeface="Calibri" panose="020F0502020204030204" pitchFamily="34"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4792" marR="347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3371119"/>
                  </a:ext>
                </a:extLst>
              </a:tr>
            </a:tbl>
          </a:graphicData>
        </a:graphic>
      </p:graphicFrame>
    </p:spTree>
    <p:extLst>
      <p:ext uri="{BB962C8B-B14F-4D97-AF65-F5344CB8AC3E}">
        <p14:creationId xmlns:p14="http://schemas.microsoft.com/office/powerpoint/2010/main" val="3712292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318</TotalTime>
  <Words>1050</Words>
  <Application>Microsoft Office PowerPoint</Application>
  <PresentationFormat>Widescreen</PresentationFormat>
  <Paragraphs>135</Paragraphs>
  <Slides>12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Aptos</vt:lpstr>
      <vt:lpstr>Arial</vt:lpstr>
      <vt:lpstr>Calibri</vt:lpstr>
      <vt:lpstr>Calibri Light</vt:lpstr>
      <vt:lpstr>Symbol</vt:lpstr>
      <vt:lpstr>Times New Roman</vt:lpstr>
      <vt:lpstr>Office Theme</vt:lpstr>
      <vt:lpstr>1_Office Theme</vt:lpstr>
      <vt:lpstr>Priority Groups</vt:lpstr>
      <vt:lpstr>Funding Available </vt:lpstr>
      <vt:lpstr>Our Grant Outcomes and Principles </vt:lpstr>
      <vt:lpstr>Our Grant Outcomes and Principles </vt:lpstr>
      <vt:lpstr>Our Grant Outcomes and Principles </vt:lpstr>
      <vt:lpstr>Working 4U Employability services</vt:lpstr>
      <vt:lpstr>What Type of Provision Are We Looking For?</vt:lpstr>
      <vt:lpstr>What Type of Provision Are We Looking For?</vt:lpstr>
      <vt:lpstr>What Type of Provision Are We Looking For?</vt:lpstr>
      <vt:lpstr>Key Performance Indicators</vt:lpstr>
      <vt:lpstr>Milestones</vt:lpstr>
      <vt:lpstr>The Application Form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McIntosh</dc:creator>
  <cp:lastModifiedBy>Clare Henry</cp:lastModifiedBy>
  <cp:revision>37</cp:revision>
  <dcterms:created xsi:type="dcterms:W3CDTF">2021-09-29T16:06:01Z</dcterms:created>
  <dcterms:modified xsi:type="dcterms:W3CDTF">2026-04-10T10:00:11Z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d4f9b29-4140-45d7-b26f-a47f2bdf07d7_Enabled">
    <vt:lpwstr>true</vt:lpwstr>
  </property>
  <property fmtid="{D5CDD505-2E9C-101B-9397-08002B2CF9AE}" pid="3" name="MSIP_Label_dd4f9b29-4140-45d7-b26f-a47f2bdf07d7_SetDate">
    <vt:lpwstr>2026-04-10T09:27:44Z</vt:lpwstr>
  </property>
  <property fmtid="{D5CDD505-2E9C-101B-9397-08002B2CF9AE}" pid="4" name="MSIP_Label_dd4f9b29-4140-45d7-b26f-a47f2bdf07d7_Method">
    <vt:lpwstr>Privileged</vt:lpwstr>
  </property>
  <property fmtid="{D5CDD505-2E9C-101B-9397-08002B2CF9AE}" pid="5" name="MSIP_Label_dd4f9b29-4140-45d7-b26f-a47f2bdf07d7_Name">
    <vt:lpwstr>Official Sensitive</vt:lpwstr>
  </property>
  <property fmtid="{D5CDD505-2E9C-101B-9397-08002B2CF9AE}" pid="6" name="MSIP_Label_dd4f9b29-4140-45d7-b26f-a47f2bdf07d7_SiteId">
    <vt:lpwstr>f3f60289-1ebf-4762-b375-035d1eab5143</vt:lpwstr>
  </property>
  <property fmtid="{D5CDD505-2E9C-101B-9397-08002B2CF9AE}" pid="7" name="MSIP_Label_dd4f9b29-4140-45d7-b26f-a47f2bdf07d7_ActionId">
    <vt:lpwstr>d22bbb05-6bb3-4ca6-b60b-a0638e2fa822</vt:lpwstr>
  </property>
  <property fmtid="{D5CDD505-2E9C-101B-9397-08002B2CF9AE}" pid="8" name="MSIP_Label_dd4f9b29-4140-45d7-b26f-a47f2bdf07d7_ContentBits">
    <vt:lpwstr>1</vt:lpwstr>
  </property>
  <property fmtid="{D5CDD505-2E9C-101B-9397-08002B2CF9AE}" pid="9" name="MSIP_Label_dd4f9b29-4140-45d7-b26f-a47f2bdf07d7_Tag">
    <vt:lpwstr>10, 0, 1, 1</vt:lpwstr>
  </property>
  <property fmtid="{D5CDD505-2E9C-101B-9397-08002B2CF9AE}" pid="10" name="ClassificationContentMarkingHeaderLocations">
    <vt:lpwstr>Office Theme:8\1_Office Theme:8</vt:lpwstr>
  </property>
  <property fmtid="{D5CDD505-2E9C-101B-9397-08002B2CF9AE}" pid="11" name="ClassificationContentMarkingHeaderText">
    <vt:lpwstr>Official Sensitive</vt:lpwstr>
  </property>
</Properties>
</file>